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gif" ContentType="image/gif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7" r:id="rId1"/>
  </p:sldMasterIdLst>
  <p:notesMasterIdLst>
    <p:notesMasterId r:id="rId23"/>
  </p:notesMasterIdLst>
  <p:sldIdLst>
    <p:sldId id="266" r:id="rId2"/>
    <p:sldId id="279" r:id="rId3"/>
    <p:sldId id="280" r:id="rId4"/>
    <p:sldId id="276" r:id="rId5"/>
    <p:sldId id="277" r:id="rId6"/>
    <p:sldId id="278" r:id="rId7"/>
    <p:sldId id="270" r:id="rId8"/>
    <p:sldId id="269" r:id="rId9"/>
    <p:sldId id="260" r:id="rId10"/>
    <p:sldId id="265" r:id="rId11"/>
    <p:sldId id="271" r:id="rId12"/>
    <p:sldId id="257" r:id="rId13"/>
    <p:sldId id="273" r:id="rId14"/>
    <p:sldId id="256" r:id="rId15"/>
    <p:sldId id="272" r:id="rId16"/>
    <p:sldId id="258" r:id="rId17"/>
    <p:sldId id="274" r:id="rId18"/>
    <p:sldId id="261" r:id="rId19"/>
    <p:sldId id="275" r:id="rId20"/>
    <p:sldId id="262" r:id="rId21"/>
    <p:sldId id="267" r:id="rId2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ヒラギノ角ゴ Pro W3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ヒラギノ角ゴ Pro W3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ヒラギノ角ゴ Pro W3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ヒラギノ角ゴ Pro W3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2C2D6"/>
    <a:srgbClr val="CCECFF"/>
    <a:srgbClr val="CCFF99"/>
    <a:srgbClr val="F2C6E9"/>
    <a:srgbClr val="40D113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8" autoAdjust="0"/>
    <p:restoredTop sz="94671" autoAdjust="0"/>
  </p:normalViewPr>
  <p:slideViewPr>
    <p:cSldViewPr>
      <p:cViewPr>
        <p:scale>
          <a:sx n="60" d="100"/>
          <a:sy n="60" d="100"/>
        </p:scale>
        <p:origin x="-2200" y="-8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49089A-25F5-4087-9432-194547E51556}" type="datetimeFigureOut">
              <a:rPr lang="en-US" smtClean="0"/>
              <a:t>2/19/15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8F5105-DEA4-45C5-B054-55BF9C7DFE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349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F5105-DEA4-45C5-B054-55BF9C7DFE1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4206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http://www2.webster.edu/~barrettb/materials/plagiarism.htm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F5105-DEA4-45C5-B054-55BF9C7DFE1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4922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http://www2.webster.edu/~barrettb/materials/plagiarism.htm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F5105-DEA4-45C5-B054-55BF9C7DFE1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4922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7"/>
          <p:cNvSpPr>
            <a:spLocks noChangeShapeType="1"/>
          </p:cNvSpPr>
          <p:nvPr/>
        </p:nvSpPr>
        <p:spPr bwMode="auto">
          <a:xfrm>
            <a:off x="1905000" y="1219200"/>
            <a:ext cx="0" cy="2057400"/>
          </a:xfrm>
          <a:prstGeom prst="line">
            <a:avLst/>
          </a:prstGeom>
          <a:noFill/>
          <a:ln w="349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Oval 8"/>
          <p:cNvSpPr>
            <a:spLocks noChangeArrowheads="1"/>
          </p:cNvSpPr>
          <p:nvPr/>
        </p:nvSpPr>
        <p:spPr bwMode="auto">
          <a:xfrm>
            <a:off x="163513" y="2103438"/>
            <a:ext cx="347662" cy="347662"/>
          </a:xfrm>
          <a:prstGeom prst="ellipse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pPr algn="ctr" eaLnBrk="1" hangingPunct="1"/>
            <a:endParaRPr lang="en-US" altLang="en-US" sz="2400">
              <a:latin typeface="Times New Roman" pitchFamily="18" charset="0"/>
            </a:endParaRPr>
          </a:p>
        </p:txBody>
      </p:sp>
      <p:sp>
        <p:nvSpPr>
          <p:cNvPr id="6" name="Oval 9"/>
          <p:cNvSpPr>
            <a:spLocks noChangeArrowheads="1"/>
          </p:cNvSpPr>
          <p:nvPr/>
        </p:nvSpPr>
        <p:spPr bwMode="auto">
          <a:xfrm>
            <a:off x="739775" y="2105025"/>
            <a:ext cx="349250" cy="347663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pPr algn="ctr" eaLnBrk="1" hangingPunct="1"/>
            <a:endParaRPr lang="en-US" altLang="en-US" sz="2400">
              <a:latin typeface="Times New Roman" pitchFamily="18" charset="0"/>
            </a:endParaRPr>
          </a:p>
        </p:txBody>
      </p:sp>
      <p:sp>
        <p:nvSpPr>
          <p:cNvPr id="7" name="Oval 10"/>
          <p:cNvSpPr>
            <a:spLocks noChangeArrowheads="1"/>
          </p:cNvSpPr>
          <p:nvPr/>
        </p:nvSpPr>
        <p:spPr bwMode="auto">
          <a:xfrm>
            <a:off x="1317625" y="2105025"/>
            <a:ext cx="347663" cy="347663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pPr algn="ctr" eaLnBrk="1" hangingPunct="1"/>
            <a:endParaRPr lang="en-US" altLang="en-US" sz="2400">
              <a:latin typeface="Times New Roman" pitchFamily="18" charset="0"/>
            </a:endParaRPr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33600" y="1371600"/>
            <a:ext cx="6477000" cy="1752600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733800"/>
            <a:ext cx="6477000" cy="1981200"/>
          </a:xfrm>
        </p:spPr>
        <p:txBody>
          <a:bodyPr/>
          <a:lstStyle>
            <a:lvl1pPr marL="0" indent="0">
              <a:buFont typeface="Wingdings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086600" y="6248400"/>
            <a:ext cx="1524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810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2209800" y="6248400"/>
            <a:ext cx="1219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F65170-D5D9-4217-A15D-FCCD7F9A32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48142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D1A541-6F28-49B0-AE79-2D207E1D3A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5933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90500"/>
            <a:ext cx="1752600" cy="5829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0" y="190500"/>
            <a:ext cx="5105400" cy="5829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1A2E75-DE20-4156-AB13-D672C9B66D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9666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190500"/>
            <a:ext cx="7010400" cy="15271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1905000"/>
            <a:ext cx="3429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105400" y="1905000"/>
            <a:ext cx="3429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105400" y="4038600"/>
            <a:ext cx="3429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6C01BA-5FD3-486A-BBD8-8C170A2254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329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7348CC-1C39-4E63-A6F9-A3946330ED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734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698A62-39F7-4A20-B450-0272D313EA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7820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19050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19050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314B9-7BE3-47CE-BF7A-4844846D16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275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CC0A2C-DEE3-4716-966F-649E9D5908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802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D2FBFE-4FB5-4A97-AA46-B34CB701A7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1004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929ABC-C604-499B-9851-9EAF5F57A1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290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43032A-6CB8-40FA-A3D0-20043A9CCA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7927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01D91E-9F0A-49F1-93F6-C49671A634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8148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190500"/>
            <a:ext cx="7010400" cy="152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1905000"/>
            <a:ext cx="7010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629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24000" y="62484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fld id="{A457DC56-BF69-4C89-9B0C-61D456964C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Line 7"/>
          <p:cNvSpPr>
            <a:spLocks noChangeShapeType="1"/>
          </p:cNvSpPr>
          <p:nvPr/>
        </p:nvSpPr>
        <p:spPr bwMode="auto">
          <a:xfrm flipV="1">
            <a:off x="1371600" y="304800"/>
            <a:ext cx="0" cy="12954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2" name="Oval 8"/>
          <p:cNvSpPr>
            <a:spLocks noChangeArrowheads="1"/>
          </p:cNvSpPr>
          <p:nvPr/>
        </p:nvSpPr>
        <p:spPr bwMode="auto">
          <a:xfrm>
            <a:off x="152400" y="838200"/>
            <a:ext cx="228600" cy="228600"/>
          </a:xfrm>
          <a:prstGeom prst="ellipse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pPr algn="ctr" eaLnBrk="1" hangingPunct="1"/>
            <a:endParaRPr lang="en-US" altLang="en-US" sz="2400">
              <a:latin typeface="Times New Roman" pitchFamily="18" charset="0"/>
            </a:endParaRPr>
          </a:p>
        </p:txBody>
      </p:sp>
      <p:sp>
        <p:nvSpPr>
          <p:cNvPr id="1033" name="Oval 9"/>
          <p:cNvSpPr>
            <a:spLocks noChangeArrowheads="1"/>
          </p:cNvSpPr>
          <p:nvPr/>
        </p:nvSpPr>
        <p:spPr bwMode="auto">
          <a:xfrm>
            <a:off x="539750" y="838200"/>
            <a:ext cx="228600" cy="22860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pPr algn="ctr" eaLnBrk="1" hangingPunct="1"/>
            <a:endParaRPr lang="en-US" altLang="en-US" sz="2400">
              <a:latin typeface="Times New Roman" pitchFamily="18" charset="0"/>
            </a:endParaRPr>
          </a:p>
        </p:txBody>
      </p:sp>
      <p:sp>
        <p:nvSpPr>
          <p:cNvPr id="1034" name="Oval 10"/>
          <p:cNvSpPr>
            <a:spLocks noChangeArrowheads="1"/>
          </p:cNvSpPr>
          <p:nvPr/>
        </p:nvSpPr>
        <p:spPr bwMode="auto">
          <a:xfrm>
            <a:off x="927100" y="838200"/>
            <a:ext cx="228600" cy="228600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pPr algn="ctr" eaLnBrk="1" hangingPunct="1"/>
            <a:endParaRPr lang="en-US" altLang="en-US" sz="2400"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  <p:sldLayoutId id="2147483772" r:id="rId12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ヒラギノ角ゴ Pro W3" charset="-128"/>
          <a:cs typeface="ヒラギノ角ゴ Pro W3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ea typeface="ヒラギノ角ゴ Pro W3" charset="-128"/>
          <a:cs typeface="ヒラギノ角ゴ Pro W3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ea typeface="ヒラギノ角ゴ Pro W3" charset="-128"/>
          <a:cs typeface="ヒラギノ角ゴ Pro W3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ea typeface="ヒラギノ角ゴ Pro W3" charset="-128"/>
          <a:cs typeface="ヒラギノ角ゴ Pro W3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ea typeface="ヒラギノ角ゴ Pro W3" charset="-128"/>
          <a:cs typeface="ヒラギノ角ゴ Pro W3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0000"/>
        <a:buFont typeface="Wingdings" pitchFamily="2" charset="2"/>
        <a:buChar char="¢"/>
        <a:defRPr sz="3000">
          <a:solidFill>
            <a:schemeClr val="tx2"/>
          </a:solidFill>
          <a:latin typeface="+mn-lt"/>
          <a:ea typeface="ヒラギノ角ゴ Pro W3" charset="-128"/>
          <a:cs typeface="ヒラギノ角ゴ Pro W3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sz="2800">
          <a:solidFill>
            <a:schemeClr val="tx2"/>
          </a:solidFill>
          <a:latin typeface="+mn-lt"/>
          <a:ea typeface="ヒラギノ角ゴ Pro W3" charset="-128"/>
          <a:cs typeface="ヒラギノ角ゴ Pro W3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2"/>
          </a:solidFill>
          <a:latin typeface="+mn-lt"/>
          <a:ea typeface="ヒラギノ角ゴ Pro W3" charset="-128"/>
          <a:cs typeface="ヒラギノ角ゴ Pro W3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2"/>
          </a:solidFill>
          <a:latin typeface="+mn-lt"/>
          <a:ea typeface="ヒラギノ角ゴ Pro W3" charset="-128"/>
          <a:cs typeface="ヒラギノ角ゴ Pro W3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  <a:ea typeface="ヒラギノ角ゴ Pro W3" charset="-128"/>
          <a:cs typeface="ヒラギノ角ゴ Pro W3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  <a:ea typeface="ヒラギノ角ゴ Pro W3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  <a:ea typeface="ヒラギノ角ゴ Pro W3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  <a:ea typeface="ヒラギノ角ゴ Pro W3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  <a:ea typeface="ヒラギノ角ゴ Pro W3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10.gif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gi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w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://www.uwec.edu/markgrjs/plagiaris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563" y="1371600"/>
            <a:ext cx="7762875" cy="48768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186362" y="6307723"/>
            <a:ext cx="34242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/>
              <a:t>http://savannahstate.libguides.com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 dirty="0" smtClean="0"/>
              <a:t>Is It Plagiarism?     #1</a:t>
            </a:r>
          </a:p>
        </p:txBody>
      </p:sp>
      <p:sp>
        <p:nvSpPr>
          <p:cNvPr id="1536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66800" y="1981200"/>
            <a:ext cx="3810000" cy="4495800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3600" dirty="0" smtClean="0">
                <a:latin typeface="Brush Script MT" pitchFamily="66" charset="0"/>
              </a:rPr>
              <a:t>You read:</a:t>
            </a:r>
            <a:endParaRPr lang="en-US" sz="2400" dirty="0" smtClean="0">
              <a:latin typeface="Bauhaus 93" pitchFamily="82" charset="0"/>
            </a:endParaRPr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r>
              <a:rPr lang="ja-JP" altLang="en-US" sz="3200" dirty="0" smtClean="0">
                <a:latin typeface="Arial Narrow" panose="020B0606020202030204" pitchFamily="34" charset="0"/>
              </a:rPr>
              <a:t>“</a:t>
            </a:r>
            <a:r>
              <a:rPr lang="en-US" dirty="0" smtClean="0">
                <a:latin typeface="Arial Narrow" panose="020B0606020202030204" pitchFamily="34" charset="0"/>
              </a:rPr>
              <a:t>Copying </a:t>
            </a:r>
            <a:r>
              <a:rPr lang="en-US" dirty="0">
                <a:latin typeface="Arial Narrow" panose="020B0606020202030204" pitchFamily="34" charset="0"/>
              </a:rPr>
              <a:t>information off the Internet and claiming it as original is considered plagiarism</a:t>
            </a:r>
            <a:r>
              <a:rPr lang="en-US" dirty="0" smtClean="0">
                <a:latin typeface="Arial Narrow" panose="020B0606020202030204" pitchFamily="34" charset="0"/>
              </a:rPr>
              <a:t>.” </a:t>
            </a:r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endParaRPr lang="en-US" altLang="ja-JP" sz="1600" dirty="0">
              <a:latin typeface="Arial Narrow" panose="020B0606020202030204" pitchFamily="34" charset="0"/>
            </a:endParaRPr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endParaRPr lang="en-US" altLang="ja-JP" sz="1600" dirty="0" smtClean="0">
              <a:latin typeface="Arial Narrow" panose="020B0606020202030204" pitchFamily="34" charset="0"/>
            </a:endParaRPr>
          </a:p>
          <a:p>
            <a:pPr>
              <a:buNone/>
              <a:defRPr/>
            </a:pPr>
            <a:r>
              <a:rPr lang="en-US" sz="1600" b="1" dirty="0" smtClean="0">
                <a:latin typeface="Arial Narrow" panose="020B0606020202030204" pitchFamily="34" charset="0"/>
              </a:rPr>
              <a:t>       From: </a:t>
            </a:r>
            <a:r>
              <a:rPr lang="en-US" sz="1600" dirty="0">
                <a:latin typeface="Arial Narrow" panose="020B0606020202030204" pitchFamily="34" charset="0"/>
              </a:rPr>
              <a:t>Ostrander, Emilie. "Borrower </a:t>
            </a:r>
            <a:r>
              <a:rPr lang="en-US" sz="1600" dirty="0" smtClean="0">
                <a:latin typeface="Arial Narrow" panose="020B0606020202030204" pitchFamily="34" charset="0"/>
              </a:rPr>
              <a:t>Beware: Think </a:t>
            </a:r>
            <a:r>
              <a:rPr lang="en-US" sz="1600" dirty="0">
                <a:latin typeface="Arial Narrow" panose="020B0606020202030204" pitchFamily="34" charset="0"/>
              </a:rPr>
              <a:t>Copying from the Internet Is an Easy Way..." </a:t>
            </a:r>
            <a:r>
              <a:rPr lang="en-US" sz="1600" i="1" dirty="0">
                <a:latin typeface="Arial Narrow" panose="020B0606020202030204" pitchFamily="34" charset="0"/>
              </a:rPr>
              <a:t>Chicago Tribune (Chicago, IL)</a:t>
            </a:r>
            <a:r>
              <a:rPr lang="en-US" sz="1600" dirty="0">
                <a:latin typeface="Arial Narrow" panose="020B0606020202030204" pitchFamily="34" charset="0"/>
              </a:rPr>
              <a:t>. Sept. 26 2002: </a:t>
            </a:r>
            <a:r>
              <a:rPr lang="en-US" sz="1600" dirty="0" err="1">
                <a:latin typeface="Arial Narrow" panose="020B0606020202030204" pitchFamily="34" charset="0"/>
              </a:rPr>
              <a:t>n.p</a:t>
            </a:r>
            <a:r>
              <a:rPr lang="en-US" sz="1600" dirty="0">
                <a:latin typeface="Arial Narrow" panose="020B0606020202030204" pitchFamily="34" charset="0"/>
              </a:rPr>
              <a:t>. </a:t>
            </a:r>
            <a:endParaRPr lang="en-US" sz="1600" dirty="0" smtClean="0">
              <a:latin typeface="Arial Narrow" panose="020B0606020202030204" pitchFamily="34" charset="0"/>
            </a:endParaRPr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029200" y="1447800"/>
            <a:ext cx="3440113" cy="4800600"/>
          </a:xfrm>
          <a:solidFill>
            <a:srgbClr val="C2C2D6"/>
          </a:solidFill>
          <a:ln>
            <a:solidFill>
              <a:schemeClr val="tx2"/>
            </a:solidFill>
          </a:ln>
        </p:spPr>
        <p:txBody>
          <a:bodyPr/>
          <a:lstStyle/>
          <a:p>
            <a:pPr marL="0" indent="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4000" dirty="0" smtClean="0">
                <a:latin typeface="Brush Script MT" pitchFamily="66" charset="0"/>
              </a:rPr>
              <a:t> You write:</a:t>
            </a:r>
          </a:p>
          <a:p>
            <a:pPr marL="0" indent="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sz="1000" dirty="0" smtClean="0">
              <a:latin typeface="Brush Script MT" pitchFamily="66" charset="0"/>
            </a:endParaRPr>
          </a:p>
          <a:p>
            <a:pPr marL="0" indent="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sz="1000" dirty="0">
              <a:latin typeface="Brush Script MT" pitchFamily="66" charset="0"/>
            </a:endParaRPr>
          </a:p>
          <a:p>
            <a:pPr marL="0" indent="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sz="1000" dirty="0" smtClean="0">
              <a:latin typeface="Brush Script MT" pitchFamily="66" charset="0"/>
            </a:endParaRPr>
          </a:p>
          <a:p>
            <a:pPr marL="0" indent="0" algn="ctr" eaLnBrk="1" hangingPunct="1">
              <a:spcBef>
                <a:spcPts val="0"/>
              </a:spcBef>
              <a:buNone/>
              <a:defRPr/>
            </a:pPr>
            <a:r>
              <a:rPr lang="en-US" dirty="0" smtClean="0">
                <a:latin typeface="Arial Narrow" panose="020B0606020202030204" pitchFamily="34" charset="0"/>
              </a:rPr>
              <a:t>Copying  information </a:t>
            </a:r>
          </a:p>
          <a:p>
            <a:pPr marL="0" indent="0" algn="ctr" eaLnBrk="1" hangingPunct="1">
              <a:spcBef>
                <a:spcPts val="0"/>
              </a:spcBef>
              <a:buNone/>
              <a:defRPr/>
            </a:pPr>
            <a:r>
              <a:rPr lang="en-US" dirty="0" smtClean="0">
                <a:latin typeface="Arial Narrow" panose="020B0606020202030204" pitchFamily="34" charset="0"/>
              </a:rPr>
              <a:t>off the Internet </a:t>
            </a:r>
            <a:r>
              <a:rPr lang="en-US" dirty="0">
                <a:latin typeface="Arial Narrow" panose="020B0606020202030204" pitchFamily="34" charset="0"/>
              </a:rPr>
              <a:t>and claiming it as original </a:t>
            </a:r>
            <a:endParaRPr lang="en-US" dirty="0" smtClean="0">
              <a:latin typeface="Arial Narrow" panose="020B0606020202030204" pitchFamily="34" charset="0"/>
            </a:endParaRPr>
          </a:p>
          <a:p>
            <a:pPr marL="0" indent="0" algn="ctr" eaLnBrk="1" hangingPunct="1">
              <a:spcBef>
                <a:spcPts val="0"/>
              </a:spcBef>
              <a:buNone/>
              <a:defRPr/>
            </a:pPr>
            <a:r>
              <a:rPr lang="en-US" dirty="0" smtClean="0">
                <a:latin typeface="Arial Narrow" panose="020B0606020202030204" pitchFamily="34" charset="0"/>
              </a:rPr>
              <a:t>is </a:t>
            </a:r>
            <a:r>
              <a:rPr lang="en-US" dirty="0">
                <a:latin typeface="Arial Narrow" panose="020B0606020202030204" pitchFamily="34" charset="0"/>
              </a:rPr>
              <a:t>considered </a:t>
            </a:r>
            <a:r>
              <a:rPr lang="en-US" dirty="0" smtClean="0">
                <a:latin typeface="Arial Narrow" panose="020B0606020202030204" pitchFamily="34" charset="0"/>
              </a:rPr>
              <a:t> plagiarism. </a:t>
            </a:r>
            <a:endParaRPr lang="en-US" dirty="0">
              <a:latin typeface="Arial Narrow" panose="020B0606020202030204" pitchFamily="34" charset="0"/>
            </a:endParaRPr>
          </a:p>
          <a:p>
            <a:pPr marL="0" indent="0" eaLnBrk="1" hangingPunct="1">
              <a:spcBef>
                <a:spcPts val="0"/>
              </a:spcBef>
              <a:buFont typeface="Wingdings" pitchFamily="2" charset="2"/>
              <a:buNone/>
              <a:defRPr/>
            </a:pPr>
            <a:endParaRPr lang="en-US" dirty="0">
              <a:latin typeface="Arial Narrow" panose="020B0606020202030204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1447800" y="2136775"/>
            <a:ext cx="6248400" cy="3416300"/>
          </a:xfrm>
          <a:prstGeom prst="rect">
            <a:avLst/>
          </a:prstGeom>
          <a:solidFill>
            <a:srgbClr val="FF0000"/>
          </a:solidFill>
          <a:ln w="76200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pPr algn="ctr"/>
            <a:r>
              <a:rPr lang="en-US" altLang="en-US" sz="5400" b="1" dirty="0">
                <a:solidFill>
                  <a:schemeClr val="bg1"/>
                </a:solidFill>
              </a:rPr>
              <a:t>YES! </a:t>
            </a:r>
          </a:p>
          <a:p>
            <a:pPr algn="ctr"/>
            <a:r>
              <a:rPr lang="en-US" altLang="en-US" sz="5400" b="1" dirty="0">
                <a:solidFill>
                  <a:schemeClr val="bg1"/>
                </a:solidFill>
              </a:rPr>
              <a:t>You need to use quotes and to cite your source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 dirty="0" smtClean="0"/>
              <a:t>Is it Plagiarism?     #2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295400"/>
            <a:ext cx="4430713" cy="556260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4100" dirty="0" smtClean="0">
                <a:latin typeface="Brush Script MT" pitchFamily="66" charset="0"/>
              </a:rPr>
              <a:t>You read</a:t>
            </a:r>
            <a:r>
              <a:rPr lang="en-US" altLang="en-US" sz="2200" dirty="0" smtClean="0"/>
              <a:t>:</a:t>
            </a:r>
          </a:p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en-US" sz="1200" dirty="0" smtClean="0"/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US" sz="2400" dirty="0" smtClean="0">
                <a:latin typeface="Arial Narrow" panose="020B0606020202030204" pitchFamily="34" charset="0"/>
              </a:rPr>
              <a:t>"</a:t>
            </a:r>
            <a:r>
              <a:rPr lang="en-US" sz="2400" dirty="0">
                <a:latin typeface="Arial Narrow" panose="020B0606020202030204" pitchFamily="34" charset="0"/>
              </a:rPr>
              <a:t>Stiff competition for grades has led to a rise in academic </a:t>
            </a:r>
            <a:r>
              <a:rPr lang="en-US" sz="2400" dirty="0" smtClean="0">
                <a:latin typeface="Arial Narrow" panose="020B0606020202030204" pitchFamily="34" charset="0"/>
              </a:rPr>
              <a:t>cheating. . . According </a:t>
            </a:r>
            <a:r>
              <a:rPr lang="en-US" sz="2400" dirty="0">
                <a:latin typeface="Arial Narrow" panose="020B0606020202030204" pitchFamily="34" charset="0"/>
              </a:rPr>
              <a:t>to a study by the Josephson Institute of Ethics, 62 percent of high school students in the United States cheated on a test....Many students think that copying and cribbing are the only ways to get ahead</a:t>
            </a:r>
            <a:r>
              <a:rPr lang="en-US" sz="2400" dirty="0" smtClean="0">
                <a:latin typeface="Arial Narrow" panose="020B0606020202030204" pitchFamily="34" charset="0"/>
              </a:rPr>
              <a:t>.”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en-US" altLang="en-US" sz="1200" b="1" dirty="0" smtClean="0">
              <a:latin typeface="Arial Narrow" panose="020B0606020202030204" pitchFamily="34" charset="0"/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US" altLang="en-US" sz="1800" b="1" dirty="0" smtClean="0">
                <a:latin typeface="Arial Narrow" panose="020B0606020202030204" pitchFamily="34" charset="0"/>
              </a:rPr>
              <a:t>From: </a:t>
            </a:r>
            <a:r>
              <a:rPr lang="en-US" sz="1800" dirty="0">
                <a:latin typeface="Arial Narrow" panose="020B0606020202030204" pitchFamily="34" charset="0"/>
              </a:rPr>
              <a:t>Fanning, Karen. "Is Honesty Still the Best Policy?." </a:t>
            </a:r>
            <a:r>
              <a:rPr lang="en-US" sz="1800" i="1" dirty="0">
                <a:latin typeface="Arial Narrow" panose="020B0606020202030204" pitchFamily="34" charset="0"/>
              </a:rPr>
              <a:t>Junior Scholastic (Vol. 107, No. 17)</a:t>
            </a:r>
            <a:r>
              <a:rPr lang="en-US" sz="1800" dirty="0">
                <a:latin typeface="Arial Narrow" panose="020B0606020202030204" pitchFamily="34" charset="0"/>
              </a:rPr>
              <a:t>. 25 Apr. 2005: 8+. </a:t>
            </a:r>
            <a:endParaRPr lang="en-US" altLang="en-US" sz="1800" b="1" dirty="0" smtClean="0">
              <a:latin typeface="Arial Narrow" panose="020B0606020202030204" pitchFamily="34" charset="0"/>
            </a:endParaRP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257800" y="1828800"/>
            <a:ext cx="3440113" cy="4343400"/>
          </a:xfrm>
          <a:solidFill>
            <a:srgbClr val="C2C2D6"/>
          </a:solidFill>
          <a:ln>
            <a:solidFill>
              <a:schemeClr val="tx2"/>
            </a:solidFill>
          </a:ln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4100" dirty="0" smtClean="0">
                <a:latin typeface="Brush Script MT" pitchFamily="66" charset="0"/>
              </a:rPr>
              <a:t>You write</a:t>
            </a:r>
            <a:r>
              <a:rPr lang="en-US" sz="2200" dirty="0" smtClean="0"/>
              <a:t>:</a:t>
            </a:r>
          </a:p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z="1400" dirty="0" smtClean="0"/>
          </a:p>
          <a:p>
            <a:pPr marL="0" indent="0"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400" dirty="0" smtClean="0">
                <a:latin typeface="Arial Narrow" panose="020B0606020202030204" pitchFamily="34" charset="0"/>
              </a:rPr>
              <a:t>Karen Fanning notes that kids in school do not think they can be successful unless they plagiarize.  One study showed that 62% of students cheat so they can get better grades.</a:t>
            </a:r>
          </a:p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z="1100" dirty="0" smtClean="0">
              <a:latin typeface="Arial Narrow" panose="020B0606020202030204" pitchFamily="34" charset="0"/>
            </a:endParaRPr>
          </a:p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1800" dirty="0" smtClean="0">
                <a:latin typeface="Arial Narrow" panose="020B0606020202030204" pitchFamily="34" charset="0"/>
              </a:rPr>
              <a:t>(Fanning, 2005)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419100" y="1120775"/>
            <a:ext cx="8305800" cy="4616648"/>
          </a:xfrm>
          <a:prstGeom prst="rect">
            <a:avLst/>
          </a:prstGeom>
          <a:solidFill>
            <a:srgbClr val="3399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pPr algn="ctr"/>
            <a:r>
              <a:rPr lang="en-US" altLang="en-US" sz="5400" b="1" dirty="0">
                <a:solidFill>
                  <a:schemeClr val="bg1"/>
                </a:solidFill>
              </a:rPr>
              <a:t>No. </a:t>
            </a:r>
          </a:p>
          <a:p>
            <a:pPr algn="ctr"/>
            <a:r>
              <a:rPr lang="en-US" altLang="en-US" sz="4800" b="1" dirty="0">
                <a:solidFill>
                  <a:schemeClr val="bg1"/>
                </a:solidFill>
              </a:rPr>
              <a:t>As long as you have included the </a:t>
            </a:r>
            <a:r>
              <a:rPr lang="en-US" altLang="en-US" sz="4800" b="1" dirty="0" smtClean="0">
                <a:solidFill>
                  <a:schemeClr val="bg1"/>
                </a:solidFill>
              </a:rPr>
              <a:t>Junior Scholastic article </a:t>
            </a:r>
            <a:r>
              <a:rPr lang="en-US" altLang="en-US" sz="4800" b="1" dirty="0">
                <a:solidFill>
                  <a:schemeClr val="bg1"/>
                </a:solidFill>
              </a:rPr>
              <a:t>in your reference list, you have properly cited your source.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 dirty="0" smtClean="0"/>
              <a:t>Is it Plagiarism?     #3</a:t>
            </a:r>
          </a:p>
        </p:txBody>
      </p:sp>
      <p:sp>
        <p:nvSpPr>
          <p:cNvPr id="921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762000" y="1524000"/>
            <a:ext cx="4202113" cy="533400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4000" dirty="0" smtClean="0">
                <a:latin typeface="Brush Script MT" pitchFamily="66" charset="0"/>
              </a:rPr>
              <a:t>You read: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US" altLang="en-US" sz="2400" b="1" dirty="0" smtClean="0">
                <a:latin typeface="Arial Narrow" panose="020B0606020202030204" pitchFamily="34" charset="0"/>
              </a:rPr>
              <a:t>“</a:t>
            </a:r>
            <a:r>
              <a:rPr lang="en-US" sz="2400" b="1" dirty="0">
                <a:latin typeface="Arial Narrow" panose="020B0606020202030204" pitchFamily="34" charset="0"/>
              </a:rPr>
              <a:t>Copying someone's writing isn't any different from sneaking into another school, stealing a painting from the art room, and turning it in as your own work. It's not much different from copying someone else's answers on a math test, either. </a:t>
            </a:r>
            <a:endParaRPr lang="en-US" sz="2400" b="1" dirty="0" smtClean="0">
              <a:latin typeface="Arial Narrow" panose="020B0606020202030204" pitchFamily="34" charset="0"/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endParaRPr lang="en-US" altLang="en-US" sz="1400" b="1" dirty="0" smtClean="0">
              <a:latin typeface="Arial Narrow" panose="020B0606020202030204" pitchFamily="34" charset="0"/>
            </a:endParaRPr>
          </a:p>
          <a:p>
            <a:pPr marL="0" indent="0">
              <a:buNone/>
            </a:pPr>
            <a:r>
              <a:rPr lang="en-US" altLang="en-US" sz="1400" b="1" dirty="0" smtClean="0">
                <a:latin typeface="Arial Narrow" panose="020B0606020202030204" pitchFamily="34" charset="0"/>
              </a:rPr>
              <a:t>From: </a:t>
            </a:r>
            <a:r>
              <a:rPr lang="en-US" altLang="en-US" sz="1400" dirty="0">
                <a:latin typeface="Arial Narrow" panose="020B0606020202030204" pitchFamily="34" charset="0"/>
              </a:rPr>
              <a:t> </a:t>
            </a:r>
            <a:r>
              <a:rPr lang="en-US" altLang="en-US" sz="1400" dirty="0" smtClean="0">
                <a:latin typeface="Arial Narrow" panose="020B0606020202030204" pitchFamily="34" charset="0"/>
              </a:rPr>
              <a:t> </a:t>
            </a:r>
            <a:r>
              <a:rPr lang="en-US" sz="1400" dirty="0" err="1"/>
              <a:t>Silvester</a:t>
            </a:r>
            <a:r>
              <a:rPr lang="en-US" sz="1400" dirty="0"/>
              <a:t>, Niko. "Before you turn it in: how to avoid plagiarism." </a:t>
            </a:r>
            <a:r>
              <a:rPr lang="en-US" sz="1400" i="1" dirty="0"/>
              <a:t>Writing!</a:t>
            </a:r>
            <a:r>
              <a:rPr lang="en-US" sz="1400" dirty="0"/>
              <a:t> Nov.-Dec. 2004: 22+. </a:t>
            </a:r>
            <a:r>
              <a:rPr lang="en-US" sz="1400" i="1" dirty="0"/>
              <a:t>Kids </a:t>
            </a:r>
            <a:r>
              <a:rPr lang="en-US" sz="1400" i="1" dirty="0" err="1"/>
              <a:t>InfoBits</a:t>
            </a:r>
            <a:r>
              <a:rPr lang="en-US" sz="1400" dirty="0"/>
              <a:t>. Web. 1 Oct. 2014.</a:t>
            </a:r>
            <a:endParaRPr lang="en-US" altLang="en-US" sz="1400" dirty="0" smtClean="0">
              <a:latin typeface="Arial Narrow" panose="020B0606020202030204" pitchFamily="34" charset="0"/>
            </a:endParaRP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5181600" y="1905000"/>
            <a:ext cx="3440113" cy="4114800"/>
          </a:xfrm>
          <a:solidFill>
            <a:srgbClr val="C2C2D6"/>
          </a:solidFill>
          <a:ln>
            <a:solidFill>
              <a:schemeClr val="tx2"/>
            </a:solidFill>
          </a:ln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4000" dirty="0" smtClean="0">
                <a:latin typeface="Brush Script MT" pitchFamily="66" charset="0"/>
              </a:rPr>
              <a:t>You write:</a:t>
            </a:r>
          </a:p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dirty="0" smtClean="0">
                <a:latin typeface="Arial Narrow" panose="020B0606020202030204" pitchFamily="34" charset="0"/>
              </a:rPr>
              <a:t>Just like copying your friend’s social studies assignment is dishonest, if you take another’s words and use them as your own writing, it is dishonest.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1485900" y="2290763"/>
            <a:ext cx="6172200" cy="2800767"/>
          </a:xfrm>
          <a:prstGeom prst="rect">
            <a:avLst/>
          </a:prstGeom>
          <a:solidFill>
            <a:srgbClr val="FF0000"/>
          </a:solidFill>
          <a:ln w="76200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pPr algn="ctr"/>
            <a:r>
              <a:rPr lang="en-US" altLang="en-US" sz="4400" b="1" dirty="0">
                <a:solidFill>
                  <a:schemeClr val="bg1"/>
                </a:solidFill>
              </a:rPr>
              <a:t>Yes! </a:t>
            </a:r>
          </a:p>
          <a:p>
            <a:pPr algn="ctr"/>
            <a:r>
              <a:rPr lang="en-US" altLang="en-US" sz="4400" b="1" dirty="0">
                <a:solidFill>
                  <a:schemeClr val="bg1"/>
                </a:solidFill>
              </a:rPr>
              <a:t>You must credit your source if you paraphrase text.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190500"/>
            <a:ext cx="7239000" cy="1527175"/>
          </a:xfrm>
        </p:spPr>
        <p:txBody>
          <a:bodyPr/>
          <a:lstStyle/>
          <a:p>
            <a:pPr eaLnBrk="1" hangingPunct="1"/>
            <a:r>
              <a:rPr lang="en-US" altLang="en-US" b="1" dirty="0" smtClean="0"/>
              <a:t>Is it Plagiarism?     #4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600200"/>
            <a:ext cx="4354513" cy="5029200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4100" dirty="0" smtClean="0">
                <a:latin typeface="Brush Script MT" pitchFamily="66" charset="0"/>
              </a:rPr>
              <a:t>You read</a:t>
            </a:r>
            <a:r>
              <a:rPr lang="en-US" altLang="en-US" sz="2400" b="1" dirty="0" smtClean="0"/>
              <a:t>:</a:t>
            </a:r>
          </a:p>
          <a:p>
            <a:pPr marL="0" indent="0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800" b="1" dirty="0" smtClean="0"/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ja-JP" altLang="en-US" sz="2400" b="1" dirty="0" smtClean="0">
                <a:latin typeface="Arial Narrow" panose="020B0606020202030204" pitchFamily="34" charset="0"/>
              </a:rPr>
              <a:t>“</a:t>
            </a:r>
            <a:r>
              <a:rPr lang="en-US" altLang="ja-JP" sz="2400" b="1" dirty="0" smtClean="0">
                <a:latin typeface="Arial Narrow" panose="020B0606020202030204" pitchFamily="34" charset="0"/>
              </a:rPr>
              <a:t>Plagiarism </a:t>
            </a:r>
            <a:r>
              <a:rPr lang="en-US" sz="2400" dirty="0" smtClean="0">
                <a:latin typeface="Arial Narrow" panose="020B0606020202030204" pitchFamily="34" charset="0"/>
              </a:rPr>
              <a:t>is </a:t>
            </a:r>
            <a:r>
              <a:rPr lang="en-US" sz="2400" dirty="0">
                <a:latin typeface="Arial Narrow" panose="020B0606020202030204" pitchFamily="34" charset="0"/>
              </a:rPr>
              <a:t>the act of presenting another person’s work or ideas as one’s own. For example, a student who copies words or ideas from a website or book without identifying the source has committed plagiarism. Plagiarism is regarded as morally wrong</a:t>
            </a:r>
            <a:r>
              <a:rPr lang="en-US" sz="2400" dirty="0" smtClean="0">
                <a:latin typeface="Arial Narrow" panose="020B0606020202030204" pitchFamily="34" charset="0"/>
              </a:rPr>
              <a:t>.”</a:t>
            </a:r>
          </a:p>
          <a:p>
            <a:pPr marL="0" indent="0" eaLnBrk="1" hangingPunct="1">
              <a:lnSpc>
                <a:spcPct val="80000"/>
              </a:lnSpc>
              <a:buNone/>
            </a:pPr>
            <a:endParaRPr lang="en-US" altLang="en-US" sz="2400" b="1" dirty="0">
              <a:latin typeface="Arial Narrow" panose="020B0606020202030204" pitchFamily="34" charset="0"/>
            </a:endParaRP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en-US" altLang="en-US" sz="1800" b="1" dirty="0" smtClean="0">
                <a:latin typeface="Arial Narrow" panose="020B0606020202030204" pitchFamily="34" charset="0"/>
              </a:rPr>
              <a:t>From:  </a:t>
            </a:r>
            <a:r>
              <a:rPr lang="en-US" sz="1800" dirty="0" smtClean="0">
                <a:latin typeface="Arial Narrow" panose="020B0606020202030204" pitchFamily="34" charset="0"/>
              </a:rPr>
              <a:t>Hicks</a:t>
            </a:r>
            <a:r>
              <a:rPr lang="en-US" sz="1800" dirty="0">
                <a:latin typeface="Arial Narrow" panose="020B0606020202030204" pitchFamily="34" charset="0"/>
              </a:rPr>
              <a:t>, Joyce E. "Plagiarism." </a:t>
            </a:r>
            <a:r>
              <a:rPr lang="en-US" sz="1800" i="1" dirty="0">
                <a:latin typeface="Arial Narrow" panose="020B0606020202030204" pitchFamily="34" charset="0"/>
              </a:rPr>
              <a:t>World Book Student.</a:t>
            </a:r>
            <a:r>
              <a:rPr lang="en-US" sz="1800" dirty="0">
                <a:latin typeface="Arial Narrow" panose="020B0606020202030204" pitchFamily="34" charset="0"/>
              </a:rPr>
              <a:t> World Book, 2014.</a:t>
            </a:r>
            <a:endParaRPr lang="en-US" altLang="en-US" sz="2400" b="1" dirty="0" smtClean="0">
              <a:latin typeface="Arial Narrow" panose="020B0606020202030204" pitchFamily="34" charset="0"/>
            </a:endParaRPr>
          </a:p>
          <a:p>
            <a:pPr marL="0" indent="0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2400" b="1" dirty="0" smtClean="0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181600" y="2438400"/>
            <a:ext cx="3440113" cy="2133600"/>
          </a:xfrm>
          <a:solidFill>
            <a:srgbClr val="C2C2D6"/>
          </a:solidFill>
          <a:ln>
            <a:solidFill>
              <a:schemeClr val="tx2"/>
            </a:solidFill>
          </a:ln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3400" dirty="0" smtClean="0">
                <a:latin typeface="Brush Script MT" pitchFamily="66" charset="0"/>
              </a:rPr>
              <a:t>  You write</a:t>
            </a:r>
            <a:r>
              <a:rPr lang="en-US" sz="1800" dirty="0" smtClean="0"/>
              <a:t>:</a:t>
            </a:r>
          </a:p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z="1800" dirty="0" smtClean="0"/>
          </a:p>
          <a:p>
            <a:pPr marL="0" indent="0"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dirty="0" smtClean="0"/>
              <a:t>  </a:t>
            </a:r>
            <a:r>
              <a:rPr lang="en-US" dirty="0" smtClean="0">
                <a:latin typeface="Arial Narrow" panose="020B0606020202030204" pitchFamily="34" charset="0"/>
              </a:rPr>
              <a:t>Plagiarism is</a:t>
            </a:r>
          </a:p>
          <a:p>
            <a:pPr marL="0" indent="0" algn="ctr" eaLnBrk="1" hangingPunct="1">
              <a:lnSpc>
                <a:spcPct val="90000"/>
              </a:lnSpc>
              <a:buNone/>
              <a:defRPr/>
            </a:pPr>
            <a:r>
              <a:rPr lang="en-US" sz="2200" dirty="0">
                <a:latin typeface="Arial Narrow" panose="020B0606020202030204" pitchFamily="34" charset="0"/>
              </a:rPr>
              <a:t> </a:t>
            </a:r>
            <a:r>
              <a:rPr lang="en-US" sz="2200" dirty="0" smtClean="0">
                <a:latin typeface="Arial Narrow" panose="020B0606020202030204" pitchFamily="34" charset="0"/>
              </a:rPr>
              <a:t>      </a:t>
            </a:r>
            <a:r>
              <a:rPr lang="en-US" dirty="0">
                <a:latin typeface="Arial Narrow" panose="020B0606020202030204" pitchFamily="34" charset="0"/>
              </a:rPr>
              <a:t>dishonest.</a:t>
            </a:r>
          </a:p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z="2200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505810" y="1379483"/>
            <a:ext cx="8153400" cy="4616450"/>
          </a:xfrm>
          <a:prstGeom prst="rect">
            <a:avLst/>
          </a:prstGeom>
          <a:solidFill>
            <a:srgbClr val="3399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pPr algn="ctr"/>
            <a:r>
              <a:rPr lang="en-US" altLang="en-US" sz="5400" b="1" dirty="0">
                <a:solidFill>
                  <a:schemeClr val="bg1"/>
                </a:solidFill>
              </a:rPr>
              <a:t>No. </a:t>
            </a:r>
          </a:p>
          <a:p>
            <a:pPr algn="ctr"/>
            <a:r>
              <a:rPr lang="en-US" altLang="en-US" sz="4800" b="1" dirty="0">
                <a:solidFill>
                  <a:schemeClr val="bg1"/>
                </a:solidFill>
              </a:rPr>
              <a:t>Commonly known facts or ideas do not have to be </a:t>
            </a:r>
            <a:r>
              <a:rPr lang="en-US" altLang="en-US" sz="4800" b="1" dirty="0" smtClean="0">
                <a:solidFill>
                  <a:schemeClr val="bg1"/>
                </a:solidFill>
              </a:rPr>
              <a:t>cited</a:t>
            </a:r>
            <a:r>
              <a:rPr lang="en-US" altLang="en-US" sz="4800" b="1" dirty="0">
                <a:solidFill>
                  <a:schemeClr val="bg1"/>
                </a:solidFill>
              </a:rPr>
              <a:t> </a:t>
            </a:r>
            <a:r>
              <a:rPr lang="en-US" altLang="en-US" sz="4800" b="1" dirty="0" smtClean="0">
                <a:solidFill>
                  <a:schemeClr val="bg1"/>
                </a:solidFill>
              </a:rPr>
              <a:t> (can </a:t>
            </a:r>
            <a:r>
              <a:rPr lang="en-US" altLang="en-US" sz="4800" b="1" dirty="0">
                <a:solidFill>
                  <a:schemeClr val="bg1"/>
                </a:solidFill>
              </a:rPr>
              <a:t>you find this information in at least five sources?)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 dirty="0" smtClean="0"/>
              <a:t>Is it Plagiarism?     #5</a:t>
            </a:r>
          </a:p>
        </p:txBody>
      </p:sp>
      <p:sp>
        <p:nvSpPr>
          <p:cNvPr id="15363" name="Text Box 11"/>
          <p:cNvSpPr txBox="1">
            <a:spLocks noChangeArrowheads="1"/>
          </p:cNvSpPr>
          <p:nvPr/>
        </p:nvSpPr>
        <p:spPr bwMode="auto">
          <a:xfrm>
            <a:off x="304800" y="5181600"/>
            <a:ext cx="4343400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r>
              <a:rPr lang="en-US" altLang="en-US" b="1" dirty="0" smtClean="0"/>
              <a:t>Pythagoras.</a:t>
            </a:r>
            <a:endParaRPr lang="en-US" altLang="en-US" b="1" dirty="0"/>
          </a:p>
          <a:p>
            <a:r>
              <a:rPr lang="en-US" altLang="en-US" sz="1400" dirty="0"/>
              <a:t/>
            </a:r>
            <a:br>
              <a:rPr lang="en-US" altLang="en-US" sz="1400" dirty="0"/>
            </a:br>
            <a:r>
              <a:rPr lang="en-US" altLang="en-US" sz="1400" b="1" dirty="0" smtClean="0"/>
              <a:t>From:  </a:t>
            </a:r>
            <a:r>
              <a:rPr lang="en-US" sz="1400" dirty="0" smtClean="0"/>
              <a:t>"Science, Math, and Technology." </a:t>
            </a:r>
            <a:r>
              <a:rPr lang="en-US" sz="1400" i="1" dirty="0" smtClean="0"/>
              <a:t>Early Peoples.</a:t>
            </a:r>
            <a:r>
              <a:rPr lang="en-US" sz="1400" dirty="0" smtClean="0"/>
              <a:t> World Book, 2013. Web. 3 Dec. 2013. </a:t>
            </a:r>
            <a:r>
              <a:rPr lang="en-US" altLang="en-US" sz="1400" dirty="0"/>
              <a:t/>
            </a:r>
            <a:br>
              <a:rPr lang="en-US" altLang="en-US" sz="1400" dirty="0"/>
            </a:br>
            <a:r>
              <a:rPr lang="en-US" altLang="en-US" sz="1400" dirty="0"/>
              <a:t/>
            </a:r>
            <a:br>
              <a:rPr lang="en-US" altLang="en-US" sz="1400" dirty="0"/>
            </a:br>
            <a:endParaRPr lang="en-US" altLang="en-US" sz="1400" dirty="0"/>
          </a:p>
        </p:txBody>
      </p:sp>
      <p:sp>
        <p:nvSpPr>
          <p:cNvPr id="15364" name="Text Box 23"/>
          <p:cNvSpPr txBox="1">
            <a:spLocks noChangeArrowheads="1"/>
          </p:cNvSpPr>
          <p:nvPr/>
        </p:nvSpPr>
        <p:spPr bwMode="auto">
          <a:xfrm>
            <a:off x="441325" y="1558925"/>
            <a:ext cx="1733550" cy="71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r>
              <a:rPr lang="en-US" altLang="en-US" sz="4100">
                <a:solidFill>
                  <a:schemeClr val="tx2"/>
                </a:solidFill>
                <a:latin typeface="Brush Script MT" pitchFamily="66" charset="0"/>
              </a:rPr>
              <a:t>You find</a:t>
            </a:r>
            <a:r>
              <a:rPr lang="en-US" altLang="en-US" sz="2400"/>
              <a:t>:</a:t>
            </a:r>
          </a:p>
        </p:txBody>
      </p:sp>
      <p:sp>
        <p:nvSpPr>
          <p:cNvPr id="19480" name="Text Box 24"/>
          <p:cNvSpPr txBox="1">
            <a:spLocks noChangeArrowheads="1"/>
          </p:cNvSpPr>
          <p:nvPr/>
        </p:nvSpPr>
        <p:spPr bwMode="auto">
          <a:xfrm>
            <a:off x="4572000" y="1558925"/>
            <a:ext cx="2789238" cy="367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r>
              <a:rPr lang="en-US" altLang="en-US" sz="4100" dirty="0">
                <a:solidFill>
                  <a:schemeClr val="tx2"/>
                </a:solidFill>
                <a:latin typeface="Brush Script MT" pitchFamily="66" charset="0"/>
              </a:rPr>
              <a:t>Your title page</a:t>
            </a:r>
            <a:r>
              <a:rPr lang="en-US" altLang="en-US" sz="2400" dirty="0"/>
              <a:t>:</a:t>
            </a:r>
          </a:p>
          <a:p>
            <a:endParaRPr lang="en-US" altLang="en-US" sz="2400" dirty="0"/>
          </a:p>
          <a:p>
            <a:r>
              <a:rPr lang="en-US" altLang="en-US" sz="2400" dirty="0"/>
              <a:t>   </a:t>
            </a:r>
          </a:p>
          <a:p>
            <a:endParaRPr lang="en-US" altLang="en-US" sz="2400" dirty="0"/>
          </a:p>
          <a:p>
            <a:endParaRPr lang="en-US" altLang="en-US" sz="2400" dirty="0"/>
          </a:p>
          <a:p>
            <a:endParaRPr lang="en-US" altLang="en-US" sz="2400" dirty="0"/>
          </a:p>
          <a:p>
            <a:endParaRPr lang="en-US" altLang="en-US" sz="2400" dirty="0"/>
          </a:p>
          <a:p>
            <a:endParaRPr lang="en-US" altLang="en-US" sz="2400" dirty="0"/>
          </a:p>
          <a:p>
            <a:endParaRPr lang="en-US" altLang="en-US" sz="2400" dirty="0"/>
          </a:p>
        </p:txBody>
      </p:sp>
      <p:pic>
        <p:nvPicPr>
          <p:cNvPr id="12" name="Picture 11" descr="Pythagoras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8925" y="2704643"/>
            <a:ext cx="2762142" cy="370127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69" name="TextBox 26"/>
          <p:cNvSpPr txBox="1">
            <a:spLocks noChangeArrowheads="1"/>
          </p:cNvSpPr>
          <p:nvPr/>
        </p:nvSpPr>
        <p:spPr bwMode="auto">
          <a:xfrm>
            <a:off x="5325096" y="5597098"/>
            <a:ext cx="2209800" cy="615553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pPr algn="ctr"/>
            <a:r>
              <a:rPr lang="en-US" altLang="en-US" sz="1600" b="1" dirty="0" smtClean="0"/>
              <a:t>Pythagoras</a:t>
            </a:r>
            <a:endParaRPr lang="en-US" altLang="en-US" sz="1600" b="1" dirty="0"/>
          </a:p>
          <a:p>
            <a:pPr algn="ctr"/>
            <a:r>
              <a:rPr lang="en-US" altLang="en-US" sz="900" b="1" dirty="0"/>
              <a:t>By </a:t>
            </a:r>
            <a:r>
              <a:rPr lang="en-US" altLang="en-US" sz="900" b="1" dirty="0" err="1"/>
              <a:t>Iam</a:t>
            </a:r>
            <a:r>
              <a:rPr lang="en-US" altLang="en-US" sz="900" b="1" dirty="0"/>
              <a:t> Wonderful</a:t>
            </a:r>
          </a:p>
          <a:p>
            <a:pPr algn="ctr"/>
            <a:r>
              <a:rPr lang="en-US" altLang="en-US" sz="900" b="1" dirty="0"/>
              <a:t>Mr. </a:t>
            </a:r>
            <a:r>
              <a:rPr lang="en-US" altLang="en-US" sz="900" b="1" dirty="0" err="1" smtClean="0"/>
              <a:t>Kinowit</a:t>
            </a:r>
            <a:r>
              <a:rPr lang="en-US" altLang="en-US" sz="900" b="1" dirty="0" smtClean="0"/>
              <a:t> All</a:t>
            </a:r>
            <a:endParaRPr lang="en-US" altLang="en-US" sz="900" b="1" dirty="0"/>
          </a:p>
        </p:txBody>
      </p:sp>
      <p:pic>
        <p:nvPicPr>
          <p:cNvPr id="15371" name="Picture 11" descr="Pythagora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152" y="2276475"/>
            <a:ext cx="2062848" cy="2764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80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914400" y="1304925"/>
            <a:ext cx="7315200" cy="4248150"/>
          </a:xfrm>
          <a:prstGeom prst="rect">
            <a:avLst/>
          </a:prstGeom>
          <a:solidFill>
            <a:srgbClr val="FF0000"/>
          </a:solidFill>
          <a:ln w="25400">
            <a:solidFill>
              <a:srgbClr val="000000"/>
            </a:solidFill>
            <a:miter lim="800000"/>
            <a:headEnd/>
            <a:tailEnd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pPr algn="ctr"/>
            <a:r>
              <a:rPr lang="en-US" altLang="en-US" sz="5400" b="1" dirty="0">
                <a:solidFill>
                  <a:schemeClr val="bg1"/>
                </a:solidFill>
              </a:rPr>
              <a:t>Yes! </a:t>
            </a:r>
          </a:p>
          <a:p>
            <a:pPr algn="ctr"/>
            <a:r>
              <a:rPr lang="en-US" altLang="en-US" sz="5400" b="1" dirty="0">
                <a:solidFill>
                  <a:schemeClr val="bg1"/>
                </a:solidFill>
              </a:rPr>
              <a:t>You need to credit the source of images and other media as well as text.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190500"/>
            <a:ext cx="4953000" cy="1527175"/>
          </a:xfrm>
        </p:spPr>
        <p:txBody>
          <a:bodyPr/>
          <a:lstStyle/>
          <a:p>
            <a:pPr eaLnBrk="1" hangingPunct="1"/>
            <a:r>
              <a:rPr lang="en-US" altLang="en-US" sz="4000" b="1" dirty="0" smtClean="0"/>
              <a:t>What is Plagiarism</a:t>
            </a:r>
          </a:p>
        </p:txBody>
      </p:sp>
      <p:sp>
        <p:nvSpPr>
          <p:cNvPr id="3" name="Rectangle 2"/>
          <p:cNvSpPr/>
          <p:nvPr/>
        </p:nvSpPr>
        <p:spPr>
          <a:xfrm>
            <a:off x="762000" y="1817020"/>
            <a:ext cx="78486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en-US" sz="3600" b="1" dirty="0" smtClean="0">
                <a:latin typeface="Arial Narrow" panose="020B0606020202030204" pitchFamily="34" charset="0"/>
              </a:rPr>
              <a:t>Plagiarism:</a:t>
            </a:r>
            <a:endParaRPr lang="en-US" sz="3600" b="1" dirty="0">
              <a:latin typeface="Arial Narrow" panose="020B0606020202030204" pitchFamily="34" charset="0"/>
            </a:endParaRPr>
          </a:p>
          <a:p>
            <a:pPr marL="457200" indent="-457200" eaLnBrk="1" hangingPunct="1">
              <a:buFont typeface="Courier New" panose="02070309020205020404" pitchFamily="49" charset="0"/>
              <a:buChar char="o"/>
              <a:defRPr/>
            </a:pPr>
            <a:r>
              <a:rPr lang="en-US" sz="2800" b="1" dirty="0" smtClean="0">
                <a:latin typeface="Arial Narrow" panose="020B0606020202030204" pitchFamily="34" charset="0"/>
              </a:rPr>
              <a:t>Presenting </a:t>
            </a:r>
            <a:r>
              <a:rPr lang="en-US" sz="2800" b="1" dirty="0">
                <a:latin typeface="Arial Narrow" panose="020B0606020202030204" pitchFamily="34" charset="0"/>
              </a:rPr>
              <a:t>the words, ideas, images, sounds, or the creative expression of others as your own 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endParaRPr lang="en-US" sz="2800" dirty="0">
              <a:latin typeface="Arial Narrow" panose="020B0606020202030204" pitchFamily="34" charset="0"/>
            </a:endParaRPr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n-US" sz="3600" b="1" dirty="0">
                <a:latin typeface="Arial Narrow" panose="020B0606020202030204" pitchFamily="34" charset="0"/>
              </a:rPr>
              <a:t>Self-Plagiarism:</a:t>
            </a:r>
          </a:p>
          <a:p>
            <a:pPr marL="457200" indent="-457200" eaLnBrk="1" hangingPunct="1">
              <a:buFont typeface="Courier New" panose="02070309020205020404" pitchFamily="49" charset="0"/>
              <a:buChar char="o"/>
              <a:defRPr/>
            </a:pPr>
            <a:r>
              <a:rPr lang="en-US" sz="2800" b="1" dirty="0">
                <a:latin typeface="Arial Narrow" panose="020B0606020202030204" pitchFamily="34" charset="0"/>
              </a:rPr>
              <a:t>Reusing your own work for another class without the permission of the teacher </a:t>
            </a:r>
            <a:endParaRPr lang="en-US" sz="2800" b="1" dirty="0" smtClean="0">
              <a:latin typeface="Arial Narrow" panose="020B0606020202030204" pitchFamily="34" charset="0"/>
            </a:endParaRPr>
          </a:p>
          <a:p>
            <a:pPr eaLnBrk="1" hangingPunct="1">
              <a:defRPr/>
            </a:pPr>
            <a:endParaRPr lang="en-US" sz="1200" b="1" dirty="0">
              <a:latin typeface="Arial Narrow" panose="020B0606020202030204" pitchFamily="34" charset="0"/>
            </a:endParaRPr>
          </a:p>
          <a:p>
            <a:pPr marL="914400" lvl="1" indent="-457200" eaLnBrk="1" hangingPunct="1">
              <a:buFont typeface="Courier New" panose="02070309020205020404" pitchFamily="49" charset="0"/>
              <a:buChar char="o"/>
              <a:defRPr/>
            </a:pPr>
            <a:r>
              <a:rPr lang="en-US" sz="2800" b="1" dirty="0">
                <a:latin typeface="Arial Narrow" panose="020B0606020202030204" pitchFamily="34" charset="0"/>
              </a:rPr>
              <a:t>Using a book you have already read for a class</a:t>
            </a:r>
          </a:p>
        </p:txBody>
      </p:sp>
      <p:pic>
        <p:nvPicPr>
          <p:cNvPr id="2050" name="Picture 2" descr="http://www2.webster.edu/~barrettb/gifs/plagiarism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0375" y="457200"/>
            <a:ext cx="1800225" cy="1724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07210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 smtClean="0"/>
              <a:t>Is it Plagiarism?</a:t>
            </a:r>
          </a:p>
        </p:txBody>
      </p:sp>
      <p:pic>
        <p:nvPicPr>
          <p:cNvPr id="17411" name="Picture 12" descr="oycf0dzq[1]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57400" y="2209800"/>
            <a:ext cx="4873625" cy="3797300"/>
          </a:xfrm>
          <a:noFill/>
        </p:spPr>
      </p:pic>
      <p:sp>
        <p:nvSpPr>
          <p:cNvPr id="17412" name="Text Box 9"/>
          <p:cNvSpPr txBox="1">
            <a:spLocks noChangeArrowheads="1"/>
          </p:cNvSpPr>
          <p:nvPr/>
        </p:nvSpPr>
        <p:spPr bwMode="auto">
          <a:xfrm>
            <a:off x="3124200" y="2971800"/>
            <a:ext cx="2895600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pPr algn="ctr"/>
            <a:r>
              <a:rPr lang="en-US" altLang="en-US" sz="4400" b="1" dirty="0">
                <a:latin typeface="Bradley Hand ITC" panose="03070402050302030203" pitchFamily="66" charset="0"/>
              </a:rPr>
              <a:t>When in doubt,</a:t>
            </a:r>
          </a:p>
          <a:p>
            <a:pPr algn="ctr"/>
            <a:r>
              <a:rPr lang="en-US" altLang="en-US" sz="4400" b="1" dirty="0">
                <a:latin typeface="Bradley Hand ITC" panose="03070402050302030203" pitchFamily="66" charset="0"/>
              </a:rPr>
              <a:t> cite it!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190500"/>
            <a:ext cx="4800600" cy="1527175"/>
          </a:xfrm>
        </p:spPr>
        <p:txBody>
          <a:bodyPr/>
          <a:lstStyle/>
          <a:p>
            <a:pPr eaLnBrk="1" hangingPunct="1"/>
            <a:r>
              <a:rPr lang="en-US" altLang="en-US" smtClean="0"/>
              <a:t>Avoid Plagiarism!</a:t>
            </a:r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304800" y="1676400"/>
            <a:ext cx="8240713" cy="4800600"/>
          </a:xfrm>
          <a:solidFill>
            <a:srgbClr val="C2C2D6"/>
          </a:solidFill>
          <a:ln>
            <a:solidFill>
              <a:schemeClr val="tx2"/>
            </a:solidFill>
          </a:ln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4800" dirty="0" smtClean="0">
                <a:latin typeface="Brush Script MT" pitchFamily="66" charset="0"/>
              </a:rPr>
              <a:t>Follow these steps</a:t>
            </a:r>
            <a:r>
              <a:rPr lang="en-US" sz="4800" dirty="0" smtClean="0"/>
              <a:t>:</a:t>
            </a:r>
          </a:p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z="2000" dirty="0" smtClean="0"/>
          </a:p>
          <a:p>
            <a:pPr marL="0" indent="0" eaLnBrk="1" hangingPunct="1">
              <a:defRPr/>
            </a:pPr>
            <a:r>
              <a:rPr lang="en-US" dirty="0" smtClean="0"/>
              <a:t>Read the information</a:t>
            </a:r>
          </a:p>
          <a:p>
            <a:pPr marL="0" indent="0" eaLnBrk="1" hangingPunct="1">
              <a:defRPr/>
            </a:pPr>
            <a:r>
              <a:rPr lang="en-US" dirty="0" smtClean="0"/>
              <a:t>Decide which parts of your source are </a:t>
            </a:r>
            <a:r>
              <a:rPr lang="en-US" u="sng" dirty="0" smtClean="0"/>
              <a:t>relevant</a:t>
            </a:r>
          </a:p>
          <a:p>
            <a:pPr marL="0" indent="0" eaLnBrk="1" hangingPunct="1">
              <a:defRPr/>
            </a:pPr>
            <a:r>
              <a:rPr lang="en-US" dirty="0" smtClean="0"/>
              <a:t>Write down keywords</a:t>
            </a:r>
          </a:p>
          <a:p>
            <a:pPr marL="0" indent="0" eaLnBrk="1" hangingPunct="1">
              <a:defRPr/>
            </a:pPr>
            <a:r>
              <a:rPr lang="en-US" dirty="0" smtClean="0"/>
              <a:t>Paraphrase or summarize</a:t>
            </a:r>
          </a:p>
          <a:p>
            <a:pPr marL="0" indent="0" eaLnBrk="1" hangingPunct="1">
              <a:defRPr/>
            </a:pPr>
            <a:r>
              <a:rPr lang="en-US" dirty="0" smtClean="0"/>
              <a:t>Use direct quotes to emphasize important points</a:t>
            </a:r>
          </a:p>
          <a:p>
            <a:pPr marL="0" indent="0" eaLnBrk="1" hangingPunct="1">
              <a:defRPr/>
            </a:pPr>
            <a:r>
              <a:rPr lang="en-US" dirty="0" smtClean="0"/>
              <a:t>Write the information in your own words using your own voice</a:t>
            </a:r>
          </a:p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z="2200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oliveharveycollegelibraryguides.pbworks.com/f/1337012180/plagiarism.gif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89"/>
          <a:stretch/>
        </p:blipFill>
        <p:spPr bwMode="auto">
          <a:xfrm>
            <a:off x="625930" y="1676400"/>
            <a:ext cx="7892140" cy="417260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733800" y="5943600"/>
            <a:ext cx="48768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/>
              <a:t>http://www2.webster.edu/~barrettb/materials/plagiarism.htm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25494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190500"/>
            <a:ext cx="6705600" cy="1527175"/>
          </a:xfrm>
        </p:spPr>
        <p:txBody>
          <a:bodyPr/>
          <a:lstStyle/>
          <a:p>
            <a:pPr eaLnBrk="1" hangingPunct="1"/>
            <a:r>
              <a:rPr lang="en-US" altLang="en-US" sz="4000" b="1" dirty="0" smtClean="0"/>
              <a:t>Intentional Plagiarism/Cheating</a:t>
            </a:r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762000" y="1905000"/>
            <a:ext cx="7353300" cy="4191000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/>
          <a:lstStyle/>
          <a:p>
            <a:pPr marL="0" indent="0" eaLnBrk="1" hangingPunct="1">
              <a:defRPr/>
            </a:pPr>
            <a:r>
              <a:rPr lang="en-US" b="1" kern="1200" dirty="0" smtClean="0">
                <a:solidFill>
                  <a:schemeClr val="tx1"/>
                </a:solidFill>
                <a:latin typeface="Arial Narrow" panose="020B0606020202030204" pitchFamily="34" charset="0"/>
                <a:cs typeface="+mn-cs"/>
              </a:rPr>
              <a:t>  Copy </a:t>
            </a:r>
            <a:r>
              <a:rPr lang="en-US" b="1" kern="1200" dirty="0">
                <a:solidFill>
                  <a:schemeClr val="tx1"/>
                </a:solidFill>
                <a:latin typeface="Arial Narrow" panose="020B0606020202030204" pitchFamily="34" charset="0"/>
                <a:cs typeface="+mn-cs"/>
              </a:rPr>
              <a:t>and </a:t>
            </a:r>
            <a:r>
              <a:rPr lang="en-US" b="1" kern="1200" dirty="0" smtClean="0">
                <a:solidFill>
                  <a:schemeClr val="tx1"/>
                </a:solidFill>
                <a:latin typeface="Arial Narrow" panose="020B0606020202030204" pitchFamily="34" charset="0"/>
                <a:cs typeface="+mn-cs"/>
              </a:rPr>
              <a:t>pasting</a:t>
            </a:r>
          </a:p>
          <a:p>
            <a:pPr marL="0" indent="0" eaLnBrk="1" hangingPunct="1">
              <a:buNone/>
              <a:defRPr/>
            </a:pPr>
            <a:endParaRPr lang="en-US" sz="1400" b="1" kern="1200" dirty="0">
              <a:solidFill>
                <a:schemeClr val="tx1"/>
              </a:solidFill>
              <a:latin typeface="Arial Narrow" panose="020B0606020202030204" pitchFamily="34" charset="0"/>
              <a:cs typeface="+mn-cs"/>
            </a:endParaRPr>
          </a:p>
          <a:p>
            <a:pPr marL="0" indent="0" eaLnBrk="1" hangingPunct="1">
              <a:defRPr/>
            </a:pPr>
            <a:r>
              <a:rPr lang="en-US" b="1" kern="1200" dirty="0" smtClean="0">
                <a:solidFill>
                  <a:schemeClr val="tx1"/>
                </a:solidFill>
                <a:latin typeface="Arial Narrow" panose="020B0606020202030204" pitchFamily="34" charset="0"/>
                <a:cs typeface="+mn-cs"/>
              </a:rPr>
              <a:t>  Using </a:t>
            </a:r>
            <a:r>
              <a:rPr lang="en-US" b="1" kern="1200" dirty="0">
                <a:solidFill>
                  <a:schemeClr val="tx1"/>
                </a:solidFill>
                <a:latin typeface="Arial Narrow" panose="020B0606020202030204" pitchFamily="34" charset="0"/>
                <a:cs typeface="+mn-cs"/>
              </a:rPr>
              <a:t>a paper or a source you have </a:t>
            </a:r>
            <a:r>
              <a:rPr lang="en-US" b="1" kern="1200" dirty="0" smtClean="0">
                <a:solidFill>
                  <a:schemeClr val="tx1"/>
                </a:solidFill>
                <a:latin typeface="Arial Narrow" panose="020B0606020202030204" pitchFamily="34" charset="0"/>
                <a:cs typeface="+mn-cs"/>
              </a:rPr>
              <a:t>found/bought </a:t>
            </a:r>
            <a:r>
              <a:rPr lang="en-US" b="1" kern="1200" dirty="0">
                <a:solidFill>
                  <a:schemeClr val="tx1"/>
                </a:solidFill>
                <a:latin typeface="Arial Narrow" panose="020B0606020202030204" pitchFamily="34" charset="0"/>
                <a:cs typeface="+mn-cs"/>
              </a:rPr>
              <a:t>on the </a:t>
            </a:r>
            <a:r>
              <a:rPr lang="en-US" b="1" kern="1200" dirty="0" smtClean="0">
                <a:solidFill>
                  <a:schemeClr val="tx1"/>
                </a:solidFill>
                <a:latin typeface="Arial Narrow" panose="020B0606020202030204" pitchFamily="34" charset="0"/>
                <a:cs typeface="+mn-cs"/>
              </a:rPr>
              <a:t>internet</a:t>
            </a:r>
          </a:p>
          <a:p>
            <a:pPr marL="0" indent="0" eaLnBrk="1" hangingPunct="1">
              <a:buNone/>
              <a:defRPr/>
            </a:pPr>
            <a:endParaRPr lang="en-US" sz="1400" b="1" kern="1200" dirty="0">
              <a:solidFill>
                <a:schemeClr val="tx1"/>
              </a:solidFill>
              <a:latin typeface="Arial Narrow" panose="020B0606020202030204" pitchFamily="34" charset="0"/>
              <a:cs typeface="+mn-cs"/>
            </a:endParaRPr>
          </a:p>
          <a:p>
            <a:pPr marL="0" indent="0" eaLnBrk="1" hangingPunct="1">
              <a:defRPr/>
            </a:pPr>
            <a:r>
              <a:rPr lang="en-US" b="1" kern="1200" dirty="0" smtClean="0">
                <a:solidFill>
                  <a:schemeClr val="tx1"/>
                </a:solidFill>
                <a:latin typeface="Arial Narrow" panose="020B0606020202030204" pitchFamily="34" charset="0"/>
                <a:cs typeface="+mn-cs"/>
              </a:rPr>
              <a:t>  Copying </a:t>
            </a:r>
            <a:r>
              <a:rPr lang="en-US" b="1" kern="1200" dirty="0">
                <a:solidFill>
                  <a:schemeClr val="tx1"/>
                </a:solidFill>
                <a:latin typeface="Arial Narrow" panose="020B0606020202030204" pitchFamily="34" charset="0"/>
                <a:cs typeface="+mn-cs"/>
              </a:rPr>
              <a:t>someone’s paper or </a:t>
            </a:r>
            <a:r>
              <a:rPr lang="en-US" b="1" kern="1200" dirty="0" smtClean="0">
                <a:solidFill>
                  <a:schemeClr val="tx1"/>
                </a:solidFill>
                <a:latin typeface="Arial Narrow" panose="020B0606020202030204" pitchFamily="34" charset="0"/>
                <a:cs typeface="+mn-cs"/>
              </a:rPr>
              <a:t>test</a:t>
            </a:r>
          </a:p>
          <a:p>
            <a:pPr marL="0" indent="0" eaLnBrk="1" hangingPunct="1">
              <a:buNone/>
              <a:defRPr/>
            </a:pPr>
            <a:endParaRPr lang="en-US" sz="1400" b="1" kern="1200" dirty="0">
              <a:solidFill>
                <a:schemeClr val="tx1"/>
              </a:solidFill>
              <a:latin typeface="Arial Narrow" panose="020B0606020202030204" pitchFamily="34" charset="0"/>
              <a:cs typeface="+mn-cs"/>
            </a:endParaRPr>
          </a:p>
          <a:p>
            <a:pPr marL="0" indent="0" eaLnBrk="1" hangingPunct="1">
              <a:defRPr/>
            </a:pPr>
            <a:r>
              <a:rPr lang="en-US" b="1" kern="1200" dirty="0" smtClean="0">
                <a:solidFill>
                  <a:schemeClr val="tx1"/>
                </a:solidFill>
                <a:latin typeface="Arial Narrow" panose="020B0606020202030204" pitchFamily="34" charset="0"/>
                <a:cs typeface="+mn-cs"/>
              </a:rPr>
              <a:t>  You </a:t>
            </a:r>
            <a:r>
              <a:rPr lang="en-US" b="1" kern="1200" dirty="0">
                <a:solidFill>
                  <a:schemeClr val="tx1"/>
                </a:solidFill>
                <a:latin typeface="Arial Narrow" panose="020B0606020202030204" pitchFamily="34" charset="0"/>
                <a:cs typeface="+mn-cs"/>
              </a:rPr>
              <a:t>and a friend each doing half an assignment and sharing</a:t>
            </a:r>
          </a:p>
          <a:p>
            <a:pPr eaLnBrk="1" hangingPunct="1">
              <a:defRPr/>
            </a:pPr>
            <a:endParaRPr lang="en-US" dirty="0" smtClean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3221" y="2514600"/>
            <a:ext cx="238125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943600" y="6477000"/>
            <a:ext cx="320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/>
              <a:t>http://tutorials.sjlibrary.org</a:t>
            </a:r>
          </a:p>
        </p:txBody>
      </p:sp>
    </p:spTree>
    <p:extLst>
      <p:ext uri="{BB962C8B-B14F-4D97-AF65-F5344CB8AC3E}">
        <p14:creationId xmlns:p14="http://schemas.microsoft.com/office/powerpoint/2010/main" val="37983881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190500"/>
            <a:ext cx="6858000" cy="1527175"/>
          </a:xfrm>
        </p:spPr>
        <p:txBody>
          <a:bodyPr/>
          <a:lstStyle/>
          <a:p>
            <a:pPr eaLnBrk="1" hangingPunct="1"/>
            <a:r>
              <a:rPr lang="en-US" altLang="en-US" sz="4000" b="1" dirty="0" smtClean="0"/>
              <a:t>Unintentional Plagiarism</a:t>
            </a:r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990600" y="1676400"/>
            <a:ext cx="7391400" cy="4343400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/>
          <a:lstStyle/>
          <a:p>
            <a:pPr marL="0" indent="0" eaLnBrk="1" hangingPunct="1">
              <a:buNone/>
              <a:defRPr/>
            </a:pPr>
            <a:endParaRPr lang="en-US" sz="1800" dirty="0" smtClean="0"/>
          </a:p>
          <a:p>
            <a:pPr marL="0" indent="0" eaLnBrk="1" hangingPunct="1">
              <a:defRPr/>
            </a:pPr>
            <a:r>
              <a:rPr lang="en-US" b="1" kern="1200" dirty="0" smtClean="0">
                <a:solidFill>
                  <a:schemeClr val="tx1"/>
                </a:solidFill>
                <a:latin typeface="Arial Narrow" panose="020B0606020202030204" pitchFamily="34" charset="0"/>
                <a:cs typeface="+mn-cs"/>
              </a:rPr>
              <a:t>  Not </a:t>
            </a:r>
            <a:r>
              <a:rPr lang="en-US" b="1" kern="1200" dirty="0">
                <a:solidFill>
                  <a:schemeClr val="tx1"/>
                </a:solidFill>
                <a:latin typeface="Arial Narrow" panose="020B0606020202030204" pitchFamily="34" charset="0"/>
                <a:cs typeface="+mn-cs"/>
              </a:rPr>
              <a:t>having a Bibliography or Works Cited page</a:t>
            </a:r>
          </a:p>
          <a:p>
            <a:pPr marL="0" indent="0" eaLnBrk="1" hangingPunct="1">
              <a:defRPr/>
            </a:pPr>
            <a:r>
              <a:rPr lang="en-US" b="1" kern="1200" dirty="0" smtClean="0">
                <a:solidFill>
                  <a:schemeClr val="tx1"/>
                </a:solidFill>
                <a:latin typeface="Arial Narrow" panose="020B0606020202030204" pitchFamily="34" charset="0"/>
                <a:cs typeface="+mn-cs"/>
              </a:rPr>
              <a:t>  Having </a:t>
            </a:r>
            <a:r>
              <a:rPr lang="en-US" b="1" kern="1200" dirty="0">
                <a:solidFill>
                  <a:schemeClr val="tx1"/>
                </a:solidFill>
                <a:latin typeface="Arial Narrow" panose="020B0606020202030204" pitchFamily="34" charset="0"/>
                <a:cs typeface="+mn-cs"/>
              </a:rPr>
              <a:t>an incomplete Bibliography or </a:t>
            </a:r>
            <a:r>
              <a:rPr lang="en-US" b="1" kern="1200" dirty="0" smtClean="0">
                <a:solidFill>
                  <a:schemeClr val="tx1"/>
                </a:solidFill>
                <a:latin typeface="Arial Narrow" panose="020B0606020202030204" pitchFamily="34" charset="0"/>
                <a:cs typeface="+mn-cs"/>
              </a:rPr>
              <a:t>Works</a:t>
            </a:r>
          </a:p>
          <a:p>
            <a:pPr marL="0" indent="0" eaLnBrk="1" hangingPunct="1">
              <a:buNone/>
              <a:defRPr/>
            </a:pPr>
            <a:r>
              <a:rPr lang="en-US" b="1" kern="1200" dirty="0">
                <a:solidFill>
                  <a:schemeClr val="tx1"/>
                </a:solidFill>
                <a:latin typeface="Arial Narrow" panose="020B0606020202030204" pitchFamily="34" charset="0"/>
                <a:cs typeface="+mn-cs"/>
              </a:rPr>
              <a:t> </a:t>
            </a:r>
            <a:r>
              <a:rPr lang="en-US" b="1" kern="1200" dirty="0" smtClean="0">
                <a:solidFill>
                  <a:schemeClr val="tx1"/>
                </a:solidFill>
                <a:latin typeface="Arial Narrow" panose="020B0606020202030204" pitchFamily="34" charset="0"/>
                <a:cs typeface="+mn-cs"/>
              </a:rPr>
              <a:t>             </a:t>
            </a:r>
            <a:r>
              <a:rPr lang="en-US" b="1" kern="1200" dirty="0">
                <a:solidFill>
                  <a:schemeClr val="tx1"/>
                </a:solidFill>
                <a:latin typeface="Arial Narrow" panose="020B0606020202030204" pitchFamily="34" charset="0"/>
              </a:rPr>
              <a:t>Cited page</a:t>
            </a:r>
            <a:r>
              <a:rPr lang="en-US" b="1" kern="1200" dirty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endParaRPr lang="en-US" b="1" kern="1200" dirty="0" smtClean="0">
              <a:solidFill>
                <a:schemeClr val="tx1"/>
              </a:solidFill>
              <a:latin typeface="Arial Narrow" panose="020B0606020202030204" pitchFamily="34" charset="0"/>
              <a:cs typeface="+mn-cs"/>
            </a:endParaRPr>
          </a:p>
          <a:p>
            <a:pPr marL="0" indent="0" eaLnBrk="1" hangingPunct="1">
              <a:defRPr/>
            </a:pPr>
            <a:r>
              <a:rPr lang="en-US" b="1" kern="1200" dirty="0" smtClean="0">
                <a:solidFill>
                  <a:schemeClr val="tx1"/>
                </a:solidFill>
                <a:latin typeface="Arial Narrow" panose="020B0606020202030204" pitchFamily="34" charset="0"/>
                <a:cs typeface="+mn-cs"/>
              </a:rPr>
              <a:t>  Not </a:t>
            </a:r>
            <a:r>
              <a:rPr lang="en-US" b="1" kern="1200" dirty="0">
                <a:solidFill>
                  <a:schemeClr val="tx1"/>
                </a:solidFill>
                <a:latin typeface="Arial Narrow" panose="020B0606020202030204" pitchFamily="34" charset="0"/>
                <a:cs typeface="+mn-cs"/>
              </a:rPr>
              <a:t>summarizing or paraphrasing properly</a:t>
            </a:r>
          </a:p>
          <a:p>
            <a:pPr eaLnBrk="1" hangingPunct="1">
              <a:buFont typeface="Courier New" panose="02070309020205020404" pitchFamily="49" charset="0"/>
              <a:buChar char="o"/>
              <a:defRPr/>
            </a:pPr>
            <a:endParaRPr lang="en-US" sz="400" b="1" kern="1200" dirty="0">
              <a:solidFill>
                <a:schemeClr val="tx1"/>
              </a:solidFill>
              <a:latin typeface="Arial Narrow" panose="020B0606020202030204" pitchFamily="34" charset="0"/>
              <a:cs typeface="+mn-cs"/>
            </a:endParaRPr>
          </a:p>
          <a:p>
            <a:pPr marL="857250" lvl="2" indent="-457200" eaLnBrk="1" hangingPunct="1">
              <a:buClr>
                <a:schemeClr val="tx1"/>
              </a:buClr>
              <a:buSzPct val="70000"/>
              <a:buFont typeface="Courier New" panose="02070309020205020404" pitchFamily="49" charset="0"/>
              <a:buChar char="o"/>
              <a:defRPr/>
            </a:pPr>
            <a:r>
              <a:rPr lang="en-US" sz="2600" b="1" kern="1200" dirty="0">
                <a:solidFill>
                  <a:schemeClr val="tx1"/>
                </a:solidFill>
                <a:latin typeface="Arial Narrow" panose="020B0606020202030204" pitchFamily="34" charset="0"/>
                <a:cs typeface="+mn-cs"/>
              </a:rPr>
              <a:t>Your writing is too much like the original source</a:t>
            </a:r>
          </a:p>
          <a:p>
            <a:pPr marL="857250" lvl="2" indent="-457200" eaLnBrk="1" hangingPunct="1">
              <a:buClr>
                <a:schemeClr val="tx1"/>
              </a:buClr>
              <a:buSzPct val="70000"/>
              <a:buFont typeface="Courier New" panose="02070309020205020404" pitchFamily="49" charset="0"/>
              <a:buChar char="o"/>
              <a:defRPr/>
            </a:pPr>
            <a:r>
              <a:rPr lang="en-US" sz="2600" b="1" kern="1200" dirty="0">
                <a:solidFill>
                  <a:schemeClr val="tx1"/>
                </a:solidFill>
                <a:latin typeface="Arial Narrow" panose="020B0606020202030204" pitchFamily="34" charset="0"/>
                <a:cs typeface="+mn-cs"/>
              </a:rPr>
              <a:t>You only changed a few words instead of using key words and writing using your own voice</a:t>
            </a:r>
          </a:p>
          <a:p>
            <a:pPr lvl="2" eaLnBrk="1" hangingPunct="1">
              <a:defRPr/>
            </a:pPr>
            <a:endParaRPr lang="en-US" sz="2600" dirty="0" smtClean="0"/>
          </a:p>
          <a:p>
            <a:pPr marL="0" indent="0" eaLnBrk="1" hangingPunct="1">
              <a:buFont typeface="Wingdings" pitchFamily="2" charset="2"/>
              <a:buNone/>
              <a:defRPr/>
            </a:pPr>
            <a:endParaRPr lang="en-US" sz="1800" dirty="0" smtClean="0"/>
          </a:p>
        </p:txBody>
      </p:sp>
      <p:pic>
        <p:nvPicPr>
          <p:cNvPr id="4098" name="Picture 2" descr="http://www.socialsciencespace.com/wp-content/uploads/plagiarism_ima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1" y="5181600"/>
            <a:ext cx="2234313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57351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190500"/>
            <a:ext cx="5105400" cy="1527175"/>
          </a:xfrm>
        </p:spPr>
        <p:txBody>
          <a:bodyPr/>
          <a:lstStyle/>
          <a:p>
            <a:pPr eaLnBrk="1" hangingPunct="1"/>
            <a:r>
              <a:rPr lang="en-US" altLang="en-US" sz="4000" b="1" dirty="0" smtClean="0"/>
              <a:t>Avoiding Plagiarism</a:t>
            </a:r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762000" y="1981200"/>
            <a:ext cx="7620000" cy="4038600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/>
          <a:lstStyle/>
          <a:p>
            <a:pPr marL="0" indent="0" eaLnBrk="1" hangingPunct="1">
              <a:defRPr/>
            </a:pPr>
            <a:r>
              <a:rPr lang="en-US" b="1" kern="1200" dirty="0" smtClean="0">
                <a:solidFill>
                  <a:schemeClr val="tx1"/>
                </a:solidFill>
                <a:latin typeface="Arial Narrow" panose="020B0606020202030204" pitchFamily="34" charset="0"/>
                <a:cs typeface="+mn-cs"/>
              </a:rPr>
              <a:t>  Most </a:t>
            </a:r>
            <a:r>
              <a:rPr lang="en-US" b="1" kern="1200" dirty="0">
                <a:solidFill>
                  <a:schemeClr val="tx1"/>
                </a:solidFill>
                <a:latin typeface="Arial Narrow" panose="020B0606020202030204" pitchFamily="34" charset="0"/>
                <a:cs typeface="+mn-cs"/>
              </a:rPr>
              <a:t>of your writing should be your own work</a:t>
            </a:r>
          </a:p>
          <a:p>
            <a:pPr marL="0" indent="0" eaLnBrk="1" hangingPunct="1">
              <a:defRPr/>
            </a:pPr>
            <a:endParaRPr lang="en-US" b="1" kern="1200" dirty="0">
              <a:solidFill>
                <a:schemeClr val="tx1"/>
              </a:solidFill>
              <a:latin typeface="Arial Narrow" panose="020B0606020202030204" pitchFamily="34" charset="0"/>
              <a:cs typeface="+mn-cs"/>
            </a:endParaRPr>
          </a:p>
          <a:p>
            <a:pPr marL="0" indent="0" eaLnBrk="1" hangingPunct="1">
              <a:defRPr/>
            </a:pPr>
            <a:r>
              <a:rPr lang="en-US" b="1" kern="1200" dirty="0">
                <a:solidFill>
                  <a:schemeClr val="tx1"/>
                </a:solidFill>
                <a:latin typeface="Arial Narrow" panose="020B0606020202030204" pitchFamily="34" charset="0"/>
                <a:cs typeface="+mn-cs"/>
              </a:rPr>
              <a:t> </a:t>
            </a:r>
            <a:r>
              <a:rPr lang="en-US" b="1" kern="1200" dirty="0" smtClean="0">
                <a:solidFill>
                  <a:schemeClr val="tx1"/>
                </a:solidFill>
                <a:latin typeface="Arial Narrow" panose="020B0606020202030204" pitchFamily="34" charset="0"/>
                <a:cs typeface="+mn-cs"/>
              </a:rPr>
              <a:t> Use </a:t>
            </a:r>
            <a:r>
              <a:rPr lang="en-US" b="1" kern="1200" dirty="0">
                <a:solidFill>
                  <a:schemeClr val="tx1"/>
                </a:solidFill>
                <a:latin typeface="Arial Narrow" panose="020B0606020202030204" pitchFamily="34" charset="0"/>
                <a:cs typeface="+mn-cs"/>
              </a:rPr>
              <a:t>the sources you find to back up your original thoughts</a:t>
            </a:r>
          </a:p>
          <a:p>
            <a:pPr marL="0" indent="0" eaLnBrk="1" hangingPunct="1">
              <a:defRPr/>
            </a:pPr>
            <a:endParaRPr lang="en-US" b="1" kern="1200" dirty="0">
              <a:solidFill>
                <a:schemeClr val="tx1"/>
              </a:solidFill>
              <a:latin typeface="Arial Narrow" panose="020B0606020202030204" pitchFamily="34" charset="0"/>
              <a:cs typeface="+mn-cs"/>
            </a:endParaRPr>
          </a:p>
          <a:p>
            <a:pPr marL="0" indent="0" eaLnBrk="1" hangingPunct="1">
              <a:defRPr/>
            </a:pPr>
            <a:r>
              <a:rPr lang="en-US" b="1" kern="1200" dirty="0">
                <a:solidFill>
                  <a:schemeClr val="tx1"/>
                </a:solidFill>
                <a:latin typeface="Arial Narrow" panose="020B0606020202030204" pitchFamily="34" charset="0"/>
                <a:cs typeface="+mn-cs"/>
              </a:rPr>
              <a:t> </a:t>
            </a:r>
            <a:r>
              <a:rPr lang="en-US" b="1" kern="1200" dirty="0" smtClean="0">
                <a:solidFill>
                  <a:schemeClr val="tx1"/>
                </a:solidFill>
                <a:latin typeface="Arial Narrow" panose="020B0606020202030204" pitchFamily="34" charset="0"/>
                <a:cs typeface="+mn-cs"/>
              </a:rPr>
              <a:t> Use </a:t>
            </a:r>
            <a:r>
              <a:rPr lang="en-US" b="1" kern="1200" dirty="0">
                <a:solidFill>
                  <a:schemeClr val="tx1"/>
                </a:solidFill>
                <a:latin typeface="Arial Narrow" panose="020B0606020202030204" pitchFamily="34" charset="0"/>
                <a:cs typeface="+mn-cs"/>
              </a:rPr>
              <a:t>a variety of </a:t>
            </a:r>
            <a:r>
              <a:rPr lang="en-US" b="1" kern="1200" dirty="0" smtClean="0">
                <a:solidFill>
                  <a:schemeClr val="tx1"/>
                </a:solidFill>
                <a:latin typeface="Arial Narrow" panose="020B0606020202030204" pitchFamily="34" charset="0"/>
                <a:cs typeface="+mn-cs"/>
              </a:rPr>
              <a:t>sources</a:t>
            </a:r>
            <a:endParaRPr lang="en-US" b="1" kern="1200" dirty="0">
              <a:solidFill>
                <a:schemeClr val="tx1"/>
              </a:solidFill>
              <a:latin typeface="Arial Narrow" panose="020B0606020202030204" pitchFamily="34" charset="0"/>
              <a:cs typeface="+mn-cs"/>
            </a:endParaRPr>
          </a:p>
          <a:p>
            <a:pPr eaLnBrk="1" hangingPunct="1">
              <a:buFont typeface="Courier New" panose="02070309020205020404" pitchFamily="49" charset="0"/>
              <a:buChar char="o"/>
              <a:defRPr/>
            </a:pPr>
            <a:endParaRPr lang="en-US" sz="1600" b="1" kern="1200" dirty="0">
              <a:solidFill>
                <a:schemeClr val="tx1"/>
              </a:solidFill>
              <a:latin typeface="Arial Narrow" panose="020B0606020202030204" pitchFamily="34" charset="0"/>
              <a:cs typeface="+mn-cs"/>
            </a:endParaRPr>
          </a:p>
          <a:p>
            <a:pPr marL="0" indent="0" eaLnBrk="1" hangingPunct="1">
              <a:defRPr/>
            </a:pPr>
            <a:r>
              <a:rPr lang="en-US" b="1" kern="1200" dirty="0">
                <a:solidFill>
                  <a:schemeClr val="tx1"/>
                </a:solidFill>
                <a:latin typeface="Arial Narrow" panose="020B0606020202030204" pitchFamily="34" charset="0"/>
                <a:cs typeface="+mn-cs"/>
              </a:rPr>
              <a:t> </a:t>
            </a:r>
            <a:r>
              <a:rPr lang="en-US" b="1" kern="1200" dirty="0" smtClean="0">
                <a:solidFill>
                  <a:schemeClr val="tx1"/>
                </a:solidFill>
                <a:latin typeface="Arial Narrow" panose="020B0606020202030204" pitchFamily="34" charset="0"/>
                <a:cs typeface="+mn-cs"/>
              </a:rPr>
              <a:t> Do </a:t>
            </a:r>
            <a:r>
              <a:rPr lang="en-US" b="1" kern="1200" dirty="0">
                <a:solidFill>
                  <a:schemeClr val="tx1"/>
                </a:solidFill>
                <a:latin typeface="Arial Narrow" panose="020B0606020202030204" pitchFamily="34" charset="0"/>
                <a:cs typeface="+mn-cs"/>
              </a:rPr>
              <a:t>not overuse one source</a:t>
            </a:r>
          </a:p>
          <a:p>
            <a:pPr marL="400050" lvl="1" indent="0" eaLnBrk="1" hangingPunct="1">
              <a:buNone/>
              <a:defRPr/>
            </a:pPr>
            <a:endParaRPr lang="en-US" dirty="0" smtClean="0"/>
          </a:p>
          <a:p>
            <a:pPr marL="400050" lvl="1" indent="0" eaLnBrk="1" hangingPunct="1">
              <a:buFont typeface="Wingdings" pitchFamily="2" charset="2"/>
              <a:buNone/>
              <a:defRPr/>
            </a:pPr>
            <a:endParaRPr lang="en-US" sz="2800" dirty="0" smtClean="0"/>
          </a:p>
          <a:p>
            <a:pPr marL="400050" lvl="1" indent="0" eaLnBrk="1" hangingPunct="1">
              <a:buFont typeface="Wingdings" pitchFamily="2" charset="2"/>
              <a:buNone/>
              <a:defRPr/>
            </a:pPr>
            <a:endParaRPr lang="en-US" sz="2800" dirty="0" smtClean="0"/>
          </a:p>
          <a:p>
            <a:pPr marL="400050" lvl="1" indent="0" eaLnBrk="1" hangingPunct="1">
              <a:defRPr/>
            </a:pPr>
            <a:endParaRPr lang="en-US" sz="2800" dirty="0" smtClean="0"/>
          </a:p>
          <a:p>
            <a:pPr marL="0" indent="0" eaLnBrk="1" hangingPunct="1">
              <a:buFont typeface="Wingdings" pitchFamily="2" charset="2"/>
              <a:buNone/>
              <a:defRPr/>
            </a:pPr>
            <a:endParaRPr lang="en-US" sz="2400" dirty="0" smtClean="0"/>
          </a:p>
          <a:p>
            <a:pPr marL="0" indent="0" eaLnBrk="1" hangingPunct="1">
              <a:buFont typeface="Wingdings" pitchFamily="2" charset="2"/>
              <a:buNone/>
              <a:defRPr/>
            </a:pPr>
            <a:endParaRPr lang="en-US" sz="2400" u="sng" dirty="0" smtClean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3574256"/>
            <a:ext cx="3129331" cy="303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705600" y="6607969"/>
            <a:ext cx="2438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/>
              <a:t>http://freshtutorial.com</a:t>
            </a:r>
          </a:p>
        </p:txBody>
      </p:sp>
    </p:spTree>
    <p:extLst>
      <p:ext uri="{BB962C8B-B14F-4D97-AF65-F5344CB8AC3E}">
        <p14:creationId xmlns:p14="http://schemas.microsoft.com/office/powerpoint/2010/main" val="35646006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190500"/>
            <a:ext cx="5181600" cy="1527175"/>
          </a:xfrm>
        </p:spPr>
        <p:txBody>
          <a:bodyPr/>
          <a:lstStyle/>
          <a:p>
            <a:pPr eaLnBrk="1" hangingPunct="1"/>
            <a:r>
              <a:rPr lang="en-US" altLang="en-US" sz="4000" b="1" dirty="0" smtClean="0"/>
              <a:t>Avoiding Plagiarism</a:t>
            </a:r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" y="1447800"/>
            <a:ext cx="7543800" cy="5029200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b="1" kern="1200" dirty="0">
                <a:solidFill>
                  <a:schemeClr val="tx1"/>
                </a:solidFill>
                <a:latin typeface="Arial Narrow" panose="020B0606020202030204" pitchFamily="34" charset="0"/>
                <a:cs typeface="+mn-cs"/>
              </a:rPr>
              <a:t>Paraphrase:</a:t>
            </a:r>
          </a:p>
          <a:p>
            <a:pPr marL="0" indent="0" eaLnBrk="1" hangingPunct="1">
              <a:defRPr/>
            </a:pPr>
            <a:r>
              <a:rPr lang="en-US" b="1" kern="1200" dirty="0">
                <a:solidFill>
                  <a:schemeClr val="tx1"/>
                </a:solidFill>
                <a:latin typeface="Arial Narrow" panose="020B0606020202030204" pitchFamily="34" charset="0"/>
                <a:cs typeface="+mn-cs"/>
              </a:rPr>
              <a:t> Express the meaning using different words</a:t>
            </a:r>
          </a:p>
          <a:p>
            <a:pPr marL="400050" lvl="1" indent="0" eaLnBrk="1" hangingPunct="1">
              <a:defRPr/>
            </a:pPr>
            <a:r>
              <a:rPr lang="en-US" sz="2800" b="1" kern="1200" dirty="0">
                <a:solidFill>
                  <a:schemeClr val="tx1"/>
                </a:solidFill>
                <a:latin typeface="Arial Narrow" panose="020B0606020202030204" pitchFamily="34" charset="0"/>
                <a:cs typeface="+mn-cs"/>
              </a:rPr>
              <a:t>Find key words</a:t>
            </a:r>
          </a:p>
          <a:p>
            <a:pPr marL="400050" lvl="1" indent="0" eaLnBrk="1" hangingPunct="1">
              <a:defRPr/>
            </a:pPr>
            <a:r>
              <a:rPr lang="en-US" sz="2800" b="1" kern="1200" dirty="0">
                <a:solidFill>
                  <a:schemeClr val="tx1"/>
                </a:solidFill>
                <a:latin typeface="Arial Narrow" panose="020B0606020202030204" pitchFamily="34" charset="0"/>
                <a:cs typeface="+mn-cs"/>
              </a:rPr>
              <a:t>Change the sentence structure</a:t>
            </a:r>
          </a:p>
          <a:p>
            <a:pPr marL="400050" lvl="1" indent="0" eaLnBrk="1" hangingPunct="1">
              <a:defRPr/>
            </a:pPr>
            <a:r>
              <a:rPr lang="en-US" sz="2800" b="1" kern="1200" dirty="0">
                <a:solidFill>
                  <a:schemeClr val="tx1"/>
                </a:solidFill>
                <a:latin typeface="Arial Narrow" panose="020B0606020202030204" pitchFamily="34" charset="0"/>
                <a:cs typeface="+mn-cs"/>
              </a:rPr>
              <a:t>Use your own “voice”</a:t>
            </a:r>
          </a:p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b="1" kern="1200" dirty="0">
                <a:solidFill>
                  <a:schemeClr val="tx1"/>
                </a:solidFill>
                <a:latin typeface="Arial Narrow" panose="020B0606020202030204" pitchFamily="34" charset="0"/>
                <a:cs typeface="+mn-cs"/>
              </a:rPr>
              <a:t>Summarize:</a:t>
            </a:r>
          </a:p>
          <a:p>
            <a:pPr marL="0" indent="0" eaLnBrk="1" hangingPunct="1">
              <a:defRPr/>
            </a:pPr>
            <a:r>
              <a:rPr lang="en-US" b="1" kern="1200" dirty="0">
                <a:solidFill>
                  <a:schemeClr val="tx1"/>
                </a:solidFill>
                <a:latin typeface="Arial Narrow" panose="020B0606020202030204" pitchFamily="34" charset="0"/>
                <a:cs typeface="+mn-cs"/>
              </a:rPr>
              <a:t> Give a brief statement of the main points</a:t>
            </a:r>
          </a:p>
          <a:p>
            <a:pPr marL="400050" lvl="1" indent="0" eaLnBrk="1" hangingPunct="1">
              <a:defRPr/>
            </a:pPr>
            <a:r>
              <a:rPr lang="en-US" sz="2800" b="1" kern="1200" dirty="0">
                <a:solidFill>
                  <a:schemeClr val="tx1"/>
                </a:solidFill>
                <a:latin typeface="Arial Narrow" panose="020B0606020202030204" pitchFamily="34" charset="0"/>
                <a:cs typeface="+mn-cs"/>
              </a:rPr>
              <a:t>Condense the information</a:t>
            </a:r>
          </a:p>
          <a:p>
            <a:pPr marL="400050" lvl="1" indent="0" eaLnBrk="1" hangingPunct="1">
              <a:defRPr/>
            </a:pPr>
            <a:r>
              <a:rPr lang="en-US" sz="2800" b="1" kern="1200" dirty="0">
                <a:solidFill>
                  <a:schemeClr val="tx1"/>
                </a:solidFill>
                <a:latin typeface="Arial Narrow" panose="020B0606020202030204" pitchFamily="34" charset="0"/>
                <a:cs typeface="+mn-cs"/>
              </a:rPr>
              <a:t>Use paraphrasing hints</a:t>
            </a:r>
          </a:p>
          <a:p>
            <a:pPr marL="400050" lvl="1" indent="0" eaLnBrk="1" hangingPunct="1">
              <a:defRPr/>
            </a:pPr>
            <a:endParaRPr lang="en-US" sz="2800" dirty="0" smtClean="0"/>
          </a:p>
        </p:txBody>
      </p:sp>
      <p:pic>
        <p:nvPicPr>
          <p:cNvPr id="7172" name="Picture 4" descr="https://devcentral.f5.com/weblogs/images/devcentral_f5_com/weblogs/Joe/WindowsLiveWriter/PowerShellABCsKisforKeywords_98BC/Keywords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2514600"/>
            <a:ext cx="2667000" cy="177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0" y="6400800"/>
            <a:ext cx="3657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/>
              <a:t>devcentral.f5.com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190500"/>
            <a:ext cx="5105400" cy="1527175"/>
          </a:xfrm>
        </p:spPr>
        <p:txBody>
          <a:bodyPr/>
          <a:lstStyle/>
          <a:p>
            <a:pPr eaLnBrk="1" hangingPunct="1"/>
            <a:r>
              <a:rPr lang="en-US" altLang="en-US" sz="4000" b="1" smtClean="0"/>
              <a:t>Avoiding Plagiarism</a:t>
            </a:r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838200" y="1676400"/>
            <a:ext cx="7620000" cy="4572000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b="1" kern="1200" dirty="0">
                <a:solidFill>
                  <a:schemeClr val="tx1"/>
                </a:solidFill>
                <a:latin typeface="Arial Narrow" panose="020B0606020202030204" pitchFamily="34" charset="0"/>
                <a:cs typeface="+mn-cs"/>
              </a:rPr>
              <a:t>Direct Quotes:</a:t>
            </a:r>
          </a:p>
          <a:p>
            <a:pPr marL="0" indent="0" eaLnBrk="1" hangingPunct="1">
              <a:defRPr/>
            </a:pPr>
            <a:r>
              <a:rPr lang="en-US" b="1" kern="1200" dirty="0">
                <a:solidFill>
                  <a:schemeClr val="tx1"/>
                </a:solidFill>
                <a:latin typeface="Arial Narrow" panose="020B0606020202030204" pitchFamily="34" charset="0"/>
                <a:cs typeface="+mn-cs"/>
              </a:rPr>
              <a:t> Use the author’s exact words</a:t>
            </a:r>
          </a:p>
          <a:p>
            <a:pPr marL="400050" lvl="1" indent="0" eaLnBrk="1" hangingPunct="1">
              <a:defRPr/>
            </a:pPr>
            <a:r>
              <a:rPr lang="en-US" sz="2800" b="1" kern="1200" dirty="0">
                <a:solidFill>
                  <a:schemeClr val="tx1"/>
                </a:solidFill>
                <a:latin typeface="Arial Narrow" panose="020B0606020202030204" pitchFamily="34" charset="0"/>
                <a:cs typeface="+mn-cs"/>
              </a:rPr>
              <a:t>Use quotation marks</a:t>
            </a:r>
          </a:p>
          <a:p>
            <a:pPr marL="400050" lvl="1" indent="0" eaLnBrk="1" hangingPunct="1">
              <a:defRPr/>
            </a:pPr>
            <a:r>
              <a:rPr lang="en-US" sz="2800" b="1" kern="1200" dirty="0">
                <a:solidFill>
                  <a:schemeClr val="tx1"/>
                </a:solidFill>
                <a:latin typeface="Arial Narrow" panose="020B0606020202030204" pitchFamily="34" charset="0"/>
                <a:cs typeface="+mn-cs"/>
              </a:rPr>
              <a:t>Use sparingly</a:t>
            </a:r>
          </a:p>
          <a:p>
            <a:pPr marL="400050" lvl="1" indent="0" eaLnBrk="1" hangingPunct="1">
              <a:defRPr/>
            </a:pPr>
            <a:endParaRPr lang="en-US" sz="2800" b="1" kern="1200" dirty="0">
              <a:solidFill>
                <a:schemeClr val="tx1"/>
              </a:solidFill>
              <a:latin typeface="Arial Narrow" panose="020B0606020202030204" pitchFamily="34" charset="0"/>
              <a:cs typeface="+mn-cs"/>
            </a:endParaRPr>
          </a:p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b="1" kern="1200" dirty="0">
                <a:solidFill>
                  <a:schemeClr val="tx1"/>
                </a:solidFill>
                <a:latin typeface="Arial Narrow" panose="020B0606020202030204" pitchFamily="34" charset="0"/>
                <a:cs typeface="+mn-cs"/>
              </a:rPr>
              <a:t>Cite Your Sources:</a:t>
            </a:r>
          </a:p>
          <a:p>
            <a:pPr marL="0" indent="0" eaLnBrk="1" hangingPunct="1">
              <a:defRPr/>
            </a:pPr>
            <a:r>
              <a:rPr lang="en-US" b="1" kern="1200" dirty="0">
                <a:solidFill>
                  <a:schemeClr val="tx1"/>
                </a:solidFill>
                <a:latin typeface="Arial Narrow" panose="020B0606020202030204" pitchFamily="34" charset="0"/>
                <a:cs typeface="+mn-cs"/>
              </a:rPr>
              <a:t> Create a Bibliography or Works Cited page</a:t>
            </a:r>
          </a:p>
          <a:p>
            <a:pPr marL="0" indent="0" eaLnBrk="1" hangingPunct="1">
              <a:defRPr/>
            </a:pPr>
            <a:r>
              <a:rPr lang="en-US" b="1" kern="1200" dirty="0">
                <a:solidFill>
                  <a:schemeClr val="tx1"/>
                </a:solidFill>
                <a:latin typeface="Arial Narrow" panose="020B0606020202030204" pitchFamily="34" charset="0"/>
                <a:cs typeface="+mn-cs"/>
              </a:rPr>
              <a:t> Sources include books, online resources, interviews, graphics and media</a:t>
            </a:r>
          </a:p>
          <a:p>
            <a:pPr marL="400050" lvl="1" indent="0" eaLnBrk="1" hangingPunct="1">
              <a:buFont typeface="Wingdings" pitchFamily="2" charset="2"/>
              <a:buNone/>
              <a:defRPr/>
            </a:pPr>
            <a:endParaRPr lang="en-US" sz="2800" dirty="0" smtClean="0"/>
          </a:p>
          <a:p>
            <a:pPr marL="400050" lvl="1" indent="0" eaLnBrk="1" hangingPunct="1">
              <a:buFont typeface="Wingdings" pitchFamily="2" charset="2"/>
              <a:buNone/>
              <a:defRPr/>
            </a:pPr>
            <a:endParaRPr lang="en-US" sz="2800" dirty="0" smtClean="0"/>
          </a:p>
          <a:p>
            <a:pPr marL="400050" lvl="1" indent="0" eaLnBrk="1" hangingPunct="1">
              <a:defRPr/>
            </a:pPr>
            <a:endParaRPr lang="en-US" sz="2800" dirty="0" smtClean="0"/>
          </a:p>
          <a:p>
            <a:pPr marL="0" indent="0" eaLnBrk="1" hangingPunct="1">
              <a:buFont typeface="Wingdings" pitchFamily="2" charset="2"/>
              <a:buNone/>
              <a:defRPr/>
            </a:pPr>
            <a:endParaRPr lang="en-US" sz="2400" dirty="0" smtClean="0"/>
          </a:p>
          <a:p>
            <a:pPr marL="0" indent="0" eaLnBrk="1" hangingPunct="1">
              <a:buFont typeface="Wingdings" pitchFamily="2" charset="2"/>
              <a:buNone/>
              <a:defRPr/>
            </a:pPr>
            <a:endParaRPr lang="en-US" sz="2400" u="sng" dirty="0" smtClean="0"/>
          </a:p>
        </p:txBody>
      </p:sp>
      <p:pic>
        <p:nvPicPr>
          <p:cNvPr id="8194" name="Picture 2" descr="http://www.quotations.com/1_daily_quotat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8266" y="1981200"/>
            <a:ext cx="2706267" cy="194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638800" y="6553200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www.quotations.com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215900"/>
            <a:ext cx="7010400" cy="1527175"/>
          </a:xfrm>
        </p:spPr>
        <p:txBody>
          <a:bodyPr/>
          <a:lstStyle/>
          <a:p>
            <a:pPr eaLnBrk="1" hangingPunct="1"/>
            <a:r>
              <a:rPr lang="en-US" altLang="en-US" b="1" dirty="0" smtClean="0"/>
              <a:t>Is It Plagiarism?</a:t>
            </a:r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914400" y="1905000"/>
            <a:ext cx="6945313" cy="4114800"/>
          </a:xfrm>
          <a:solidFill>
            <a:srgbClr val="CCFF99"/>
          </a:solidFill>
          <a:ln>
            <a:solidFill>
              <a:schemeClr val="tx2"/>
            </a:solidFill>
          </a:ln>
        </p:spPr>
        <p:txBody>
          <a:bodyPr/>
          <a:lstStyle/>
          <a:p>
            <a:pPr marL="0" indent="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sz="3600" dirty="0" smtClean="0">
              <a:latin typeface="Brush Script MT" pitchFamily="66" charset="0"/>
            </a:endParaRPr>
          </a:p>
          <a:p>
            <a:pPr marL="0" indent="0"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3600" b="1" dirty="0" smtClean="0">
                <a:latin typeface="Arial Narrow" panose="020B0606020202030204" pitchFamily="34" charset="0"/>
              </a:rPr>
              <a:t>Adapted from a PowerPoint</a:t>
            </a:r>
          </a:p>
          <a:p>
            <a:pPr marL="0" indent="0"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3600" b="1" dirty="0" smtClean="0">
                <a:latin typeface="Arial Narrow" panose="020B0606020202030204" pitchFamily="34" charset="0"/>
              </a:rPr>
              <a:t>by Jill </a:t>
            </a:r>
            <a:r>
              <a:rPr lang="en-US" sz="3600" b="1" dirty="0" err="1" smtClean="0">
                <a:latin typeface="Arial Narrow" panose="020B0606020202030204" pitchFamily="34" charset="0"/>
              </a:rPr>
              <a:t>Markgraf</a:t>
            </a:r>
            <a:r>
              <a:rPr lang="en-US" sz="3600" b="1" dirty="0" smtClean="0">
                <a:latin typeface="Arial Narrow" panose="020B0606020202030204" pitchFamily="34" charset="0"/>
              </a:rPr>
              <a:t>,</a:t>
            </a:r>
          </a:p>
          <a:p>
            <a:pPr marL="0" indent="0"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1600" b="1" dirty="0" smtClean="0">
                <a:latin typeface="Arial Narrow" panose="020B0606020202030204" pitchFamily="34" charset="0"/>
              </a:rPr>
              <a:t>Interim Head of Research</a:t>
            </a:r>
          </a:p>
          <a:p>
            <a:pPr marL="0" indent="0"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1600" b="1" dirty="0" smtClean="0">
                <a:latin typeface="Arial Narrow" panose="020B0606020202030204" pitchFamily="34" charset="0"/>
              </a:rPr>
              <a:t>University of Wisconsin, Eau Claire</a:t>
            </a:r>
          </a:p>
        </p:txBody>
      </p:sp>
      <p:sp>
        <p:nvSpPr>
          <p:cNvPr id="6149" name="TextBox 5"/>
          <p:cNvSpPr txBox="1">
            <a:spLocks noChangeArrowheads="1"/>
          </p:cNvSpPr>
          <p:nvPr/>
        </p:nvSpPr>
        <p:spPr bwMode="auto">
          <a:xfrm>
            <a:off x="914400" y="4748212"/>
            <a:ext cx="69342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r>
              <a:rPr lang="en-US" altLang="en-US" sz="1400" b="1" dirty="0">
                <a:latin typeface="Arial Narrow" panose="020B0606020202030204" pitchFamily="34" charset="0"/>
              </a:rPr>
              <a:t>Source: </a:t>
            </a:r>
            <a:r>
              <a:rPr lang="en-US" altLang="en-US" sz="1400" b="1" dirty="0" err="1">
                <a:latin typeface="Arial Narrow" panose="020B0606020202030204" pitchFamily="34" charset="0"/>
              </a:rPr>
              <a:t>Markgraf</a:t>
            </a:r>
            <a:r>
              <a:rPr lang="en-US" altLang="en-US" sz="1400" b="1" dirty="0">
                <a:latin typeface="Arial Narrow" panose="020B0606020202030204" pitchFamily="34" charset="0"/>
              </a:rPr>
              <a:t>, Jill.  </a:t>
            </a:r>
            <a:r>
              <a:rPr lang="ja-JP" altLang="en-US" sz="1400" b="1" dirty="0">
                <a:latin typeface="Arial Narrow" panose="020B0606020202030204" pitchFamily="34" charset="0"/>
              </a:rPr>
              <a:t>“</a:t>
            </a:r>
            <a:r>
              <a:rPr lang="en-US" altLang="ja-JP" sz="1400" b="1" dirty="0">
                <a:latin typeface="Arial Narrow" panose="020B0606020202030204" pitchFamily="34" charset="0"/>
              </a:rPr>
              <a:t>Is It Plagiarism.</a:t>
            </a:r>
            <a:r>
              <a:rPr lang="ja-JP" altLang="en-US" sz="1400" b="1" dirty="0">
                <a:latin typeface="Arial Narrow" panose="020B0606020202030204" pitchFamily="34" charset="0"/>
              </a:rPr>
              <a:t>”</a:t>
            </a:r>
            <a:r>
              <a:rPr lang="en-US" altLang="ja-JP" sz="1400" b="1" dirty="0">
                <a:latin typeface="Arial Narrow" panose="020B0606020202030204" pitchFamily="34" charset="0"/>
              </a:rPr>
              <a:t>  University of Wisconsin, Eau Claire, </a:t>
            </a:r>
          </a:p>
          <a:p>
            <a:r>
              <a:rPr lang="en-US" altLang="en-US" sz="1400" b="1" dirty="0">
                <a:latin typeface="Arial Narrow" panose="020B0606020202030204" pitchFamily="34" charset="0"/>
              </a:rPr>
              <a:t>       2004.  Accessed 25 January 2011. </a:t>
            </a:r>
            <a:r>
              <a:rPr lang="en-US" altLang="en-US" sz="1400" b="1" i="1" dirty="0">
                <a:latin typeface="Arial Narrow" panose="020B0606020202030204" pitchFamily="34" charset="0"/>
                <a:hlinkClick r:id="rId2"/>
              </a:rPr>
              <a:t>www.uwec.edu/markgrjs/plagiarism/</a:t>
            </a:r>
            <a:endParaRPr lang="en-US" altLang="en-US" sz="1400" b="1" i="1" dirty="0">
              <a:latin typeface="Arial Narrow" panose="020B0606020202030204" pitchFamily="34" charset="0"/>
            </a:endParaRPr>
          </a:p>
          <a:p>
            <a:r>
              <a:rPr lang="en-US" altLang="en-US" sz="1400" b="1" i="1" dirty="0">
                <a:latin typeface="Arial Narrow" panose="020B0606020202030204" pitchFamily="34" charset="0"/>
              </a:rPr>
              <a:t>       Plagiarism.ppt</a:t>
            </a:r>
            <a:r>
              <a:rPr lang="en-US" altLang="en-US" sz="1400" b="1" dirty="0">
                <a:latin typeface="Arial Narrow" panose="020B0606020202030204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 animBg="1"/>
    </p:bldLst>
  </p:timing>
</p:sld>
</file>

<file path=ppt/theme/theme1.xml><?xml version="1.0" encoding="utf-8"?>
<a:theme xmlns:a="http://schemas.openxmlformats.org/drawingml/2006/main" name="Echo">
  <a:themeElements>
    <a:clrScheme name="Echo 7">
      <a:dk1>
        <a:srgbClr val="336666"/>
      </a:dk1>
      <a:lt1>
        <a:srgbClr val="FFFFFF"/>
      </a:lt1>
      <a:dk2>
        <a:srgbClr val="000000"/>
      </a:dk2>
      <a:lt2>
        <a:srgbClr val="666699"/>
      </a:lt2>
      <a:accent1>
        <a:srgbClr val="99CCCC"/>
      </a:accent1>
      <a:accent2>
        <a:srgbClr val="CCCCCC"/>
      </a:accent2>
      <a:accent3>
        <a:srgbClr val="FFFFFF"/>
      </a:accent3>
      <a:accent4>
        <a:srgbClr val="2A5656"/>
      </a:accent4>
      <a:accent5>
        <a:srgbClr val="CAE2E2"/>
      </a:accent5>
      <a:accent6>
        <a:srgbClr val="B9B9B9"/>
      </a:accent6>
      <a:hlink>
        <a:srgbClr val="006666"/>
      </a:hlink>
      <a:folHlink>
        <a:srgbClr val="B2B2B2"/>
      </a:folHlink>
    </a:clrScheme>
    <a:fontScheme name="Ech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Echo 1">
        <a:dk1>
          <a:srgbClr val="25252F"/>
        </a:dk1>
        <a:lt1>
          <a:srgbClr val="9999FF"/>
        </a:lt1>
        <a:dk2>
          <a:srgbClr val="000000"/>
        </a:dk2>
        <a:lt2>
          <a:srgbClr val="FFFFFF"/>
        </a:lt2>
        <a:accent1>
          <a:srgbClr val="3366FF"/>
        </a:accent1>
        <a:accent2>
          <a:srgbClr val="003399"/>
        </a:accent2>
        <a:accent3>
          <a:srgbClr val="AAAAAA"/>
        </a:accent3>
        <a:accent4>
          <a:srgbClr val="8282DA"/>
        </a:accent4>
        <a:accent5>
          <a:srgbClr val="ADB8FF"/>
        </a:accent5>
        <a:accent6>
          <a:srgbClr val="002D8A"/>
        </a:accent6>
        <a:hlink>
          <a:srgbClr val="0099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ho 2">
        <a:dk1>
          <a:srgbClr val="314183"/>
        </a:dk1>
        <a:lt1>
          <a:srgbClr val="FFFFFF"/>
        </a:lt1>
        <a:dk2>
          <a:srgbClr val="0B1E45"/>
        </a:dk2>
        <a:lt2>
          <a:srgbClr val="FFFFFF"/>
        </a:lt2>
        <a:accent1>
          <a:srgbClr val="6666FF"/>
        </a:accent1>
        <a:accent2>
          <a:srgbClr val="0066FF"/>
        </a:accent2>
        <a:accent3>
          <a:srgbClr val="AAABB0"/>
        </a:accent3>
        <a:accent4>
          <a:srgbClr val="DADADA"/>
        </a:accent4>
        <a:accent5>
          <a:srgbClr val="B8B8FF"/>
        </a:accent5>
        <a:accent6>
          <a:srgbClr val="005CE7"/>
        </a:accent6>
        <a:hlink>
          <a:srgbClr val="0066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ho 3">
        <a:dk1>
          <a:srgbClr val="194349"/>
        </a:dk1>
        <a:lt1>
          <a:srgbClr val="FFFFCC"/>
        </a:lt1>
        <a:dk2>
          <a:srgbClr val="006666"/>
        </a:dk2>
        <a:lt2>
          <a:srgbClr val="FFFFFF"/>
        </a:lt2>
        <a:accent1>
          <a:srgbClr val="99CC00"/>
        </a:accent1>
        <a:accent2>
          <a:srgbClr val="00B6B2"/>
        </a:accent2>
        <a:accent3>
          <a:srgbClr val="AAB8B8"/>
        </a:accent3>
        <a:accent4>
          <a:srgbClr val="DADAAE"/>
        </a:accent4>
        <a:accent5>
          <a:srgbClr val="CAE2AA"/>
        </a:accent5>
        <a:accent6>
          <a:srgbClr val="00A5A1"/>
        </a:accent6>
        <a:hlink>
          <a:srgbClr val="669900"/>
        </a:hlink>
        <a:folHlink>
          <a:srgbClr val="66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ho 4">
        <a:dk1>
          <a:srgbClr val="194349"/>
        </a:dk1>
        <a:lt1>
          <a:srgbClr val="FFFFCC"/>
        </a:lt1>
        <a:dk2>
          <a:srgbClr val="0000FF"/>
        </a:dk2>
        <a:lt2>
          <a:srgbClr val="FFFFFF"/>
        </a:lt2>
        <a:accent1>
          <a:srgbClr val="0099FF"/>
        </a:accent1>
        <a:accent2>
          <a:srgbClr val="33CC33"/>
        </a:accent2>
        <a:accent3>
          <a:srgbClr val="AAAAFF"/>
        </a:accent3>
        <a:accent4>
          <a:srgbClr val="DADAAE"/>
        </a:accent4>
        <a:accent5>
          <a:srgbClr val="AACAFF"/>
        </a:accent5>
        <a:accent6>
          <a:srgbClr val="2DB92D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ho 5">
        <a:dk1>
          <a:srgbClr val="194349"/>
        </a:dk1>
        <a:lt1>
          <a:srgbClr val="FFFFCC"/>
        </a:lt1>
        <a:dk2>
          <a:srgbClr val="72A497"/>
        </a:dk2>
        <a:lt2>
          <a:srgbClr val="000000"/>
        </a:lt2>
        <a:accent1>
          <a:srgbClr val="805D32"/>
        </a:accent1>
        <a:accent2>
          <a:srgbClr val="7D2F3C"/>
        </a:accent2>
        <a:accent3>
          <a:srgbClr val="BCCFC9"/>
        </a:accent3>
        <a:accent4>
          <a:srgbClr val="DADAAE"/>
        </a:accent4>
        <a:accent5>
          <a:srgbClr val="C0B6AD"/>
        </a:accent5>
        <a:accent6>
          <a:srgbClr val="712A35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ho 6">
        <a:dk1>
          <a:srgbClr val="1C1C1C"/>
        </a:dk1>
        <a:lt1>
          <a:srgbClr val="FFFFFF"/>
        </a:lt1>
        <a:dk2>
          <a:srgbClr val="710F0F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BB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666699"/>
        </a:hlink>
        <a:folHlink>
          <a:srgbClr val="99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ho 7">
        <a:dk1>
          <a:srgbClr val="336666"/>
        </a:dk1>
        <a:lt1>
          <a:srgbClr val="FFFFFF"/>
        </a:lt1>
        <a:dk2>
          <a:srgbClr val="000000"/>
        </a:dk2>
        <a:lt2>
          <a:srgbClr val="666699"/>
        </a:lt2>
        <a:accent1>
          <a:srgbClr val="99CCCC"/>
        </a:accent1>
        <a:accent2>
          <a:srgbClr val="CCCCCC"/>
        </a:accent2>
        <a:accent3>
          <a:srgbClr val="FFFFFF"/>
        </a:accent3>
        <a:accent4>
          <a:srgbClr val="2A5656"/>
        </a:accent4>
        <a:accent5>
          <a:srgbClr val="CAE2E2"/>
        </a:accent5>
        <a:accent6>
          <a:srgbClr val="B9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ho 8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336699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ho 9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CC33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E2ADAA"/>
        </a:accent5>
        <a:accent6>
          <a:srgbClr val="B98A00"/>
        </a:accent6>
        <a:hlink>
          <a:srgbClr val="CC66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ho 10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666699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B8CA"/>
        </a:accent5>
        <a:accent6>
          <a:srgbClr val="8A8AE7"/>
        </a:accent6>
        <a:hlink>
          <a:srgbClr val="3366FF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Echo</Template>
  <TotalTime>7564</TotalTime>
  <Words>997</Words>
  <Application>Microsoft Macintosh PowerPoint</Application>
  <PresentationFormat>On-screen Show (4:3)</PresentationFormat>
  <Paragraphs>156</Paragraphs>
  <Slides>21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Echo</vt:lpstr>
      <vt:lpstr>PowerPoint Presentation</vt:lpstr>
      <vt:lpstr>What is Plagiarism</vt:lpstr>
      <vt:lpstr>PowerPoint Presentation</vt:lpstr>
      <vt:lpstr>Intentional Plagiarism/Cheating</vt:lpstr>
      <vt:lpstr>Unintentional Plagiarism</vt:lpstr>
      <vt:lpstr>Avoiding Plagiarism</vt:lpstr>
      <vt:lpstr>Avoiding Plagiarism</vt:lpstr>
      <vt:lpstr>Avoiding Plagiarism</vt:lpstr>
      <vt:lpstr>Is It Plagiarism?</vt:lpstr>
      <vt:lpstr>Is It Plagiarism?     #1</vt:lpstr>
      <vt:lpstr>PowerPoint Presentation</vt:lpstr>
      <vt:lpstr>Is it Plagiarism?     #2</vt:lpstr>
      <vt:lpstr>PowerPoint Presentation</vt:lpstr>
      <vt:lpstr>Is it Plagiarism?     #3</vt:lpstr>
      <vt:lpstr>PowerPoint Presentation</vt:lpstr>
      <vt:lpstr>Is it Plagiarism?     #4</vt:lpstr>
      <vt:lpstr>PowerPoint Presentation</vt:lpstr>
      <vt:lpstr>Is it Plagiarism?     #5</vt:lpstr>
      <vt:lpstr>PowerPoint Presentation</vt:lpstr>
      <vt:lpstr>Is it Plagiarism?</vt:lpstr>
      <vt:lpstr>Avoid Plagiarism!</vt:lpstr>
    </vt:vector>
  </TitlesOfParts>
  <Company>UWEC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 it Plagiarism?</dc:title>
  <dc:creator>Jill Markgraf</dc:creator>
  <cp:lastModifiedBy>Teacher</cp:lastModifiedBy>
  <cp:revision>172</cp:revision>
  <dcterms:created xsi:type="dcterms:W3CDTF">2011-03-22T20:32:54Z</dcterms:created>
  <dcterms:modified xsi:type="dcterms:W3CDTF">2015-02-19T20:21:17Z</dcterms:modified>
</cp:coreProperties>
</file>